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8" r:id="rId3"/>
    <p:sldId id="257" r:id="rId4"/>
    <p:sldId id="258" r:id="rId5"/>
    <p:sldId id="259" r:id="rId6"/>
    <p:sldId id="260" r:id="rId7"/>
    <p:sldId id="264" r:id="rId8"/>
    <p:sldId id="263" r:id="rId9"/>
    <p:sldId id="262" r:id="rId10"/>
    <p:sldId id="261" r:id="rId11"/>
    <p:sldId id="265" r:id="rId12"/>
    <p:sldId id="266" r:id="rId13"/>
    <p:sldId id="269" r:id="rId1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93"/>
    <p:restoredTop sz="94675"/>
  </p:normalViewPr>
  <p:slideViewPr>
    <p:cSldViewPr snapToGrid="0" snapToObjects="1">
      <p:cViewPr varScale="1">
        <p:scale>
          <a:sx n="88" d="100"/>
          <a:sy n="88" d="100"/>
        </p:scale>
        <p:origin x="200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83C56F-2648-104F-8EAB-17B881D892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CED4A8F-2848-3345-B3C2-E2AF0614BC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25D6459-C90F-6142-AA85-16D295233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A16D2-8D17-2B48-B603-3D17E93BB670}" type="datetimeFigureOut">
              <a:rPr lang="es-ES" smtClean="0"/>
              <a:t>17/7/19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235378-6D48-F740-A2BC-D3AA63490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A99055-8269-2C45-8A67-4543BC562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F31A-23CD-254B-AFD5-C24E0E1C6E8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6103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8E1668-452F-7B48-AE49-E138266FA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6B3EF1B-D2FF-2E4F-A583-89B2A29798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E4D5D48-FD33-1344-96AF-FB2564A64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A16D2-8D17-2B48-B603-3D17E93BB670}" type="datetimeFigureOut">
              <a:rPr lang="es-ES" smtClean="0"/>
              <a:t>17/7/19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76AAA14-02CA-0043-AD01-D4FBA8885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25E943-BF3F-F341-AA18-FC5D1043D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F31A-23CD-254B-AFD5-C24E0E1C6E8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8909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BAA21B3-9891-DF47-A057-C32769CEC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EBA7497-F769-F24C-A05D-E163AF6768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FF1E1BE-1194-674F-B163-04A9C7202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A16D2-8D17-2B48-B603-3D17E93BB670}" type="datetimeFigureOut">
              <a:rPr lang="es-ES" smtClean="0"/>
              <a:t>17/7/19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34C17D-0ADA-684B-AA59-04509EEA7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B13788-8E1A-F948-A794-43A006F0E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F31A-23CD-254B-AFD5-C24E0E1C6E8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2503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DA6725-C892-3E45-A7C9-66BBA9C54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3CC77C-5137-334A-A8A1-0BC7D96E2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9CC9AB-83DC-9848-AB12-4320AFB74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A16D2-8D17-2B48-B603-3D17E93BB670}" type="datetimeFigureOut">
              <a:rPr lang="es-ES" smtClean="0"/>
              <a:t>17/7/19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AC71F4-A7C2-1A43-939D-A0B7879A4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AB233C-2CE1-0547-929E-3357C790B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F31A-23CD-254B-AFD5-C24E0E1C6E8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071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DF1DD9-F998-5445-9FE3-E38E67DBE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A602A6-3C9E-BE40-98ED-97BA1DA681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4EFDB9-26FD-3C41-A8BA-DA4799753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A16D2-8D17-2B48-B603-3D17E93BB670}" type="datetimeFigureOut">
              <a:rPr lang="es-ES" smtClean="0"/>
              <a:t>17/7/19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404F70-8D0D-7A49-BCA5-B49D91336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702A81-2EB8-374F-B7EF-4D2E3120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F31A-23CD-254B-AFD5-C24E0E1C6E8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8188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DC3F5-04BD-C448-850B-546B16B32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1802CB-6BCE-EA46-866F-E4DFDFDFE1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ADECD8A-3AFC-9742-A26F-893DC864F2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B4C450A-F45F-7341-B754-67DF52229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A16D2-8D17-2B48-B603-3D17E93BB670}" type="datetimeFigureOut">
              <a:rPr lang="es-ES" smtClean="0"/>
              <a:t>17/7/19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F137A75-4E30-8648-A548-914D21446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D435077-B99C-7D4A-BD93-A69ADF95A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F31A-23CD-254B-AFD5-C24E0E1C6E8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3704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9024F-B179-7140-9DA9-BCD6D809A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7D096F2-A5C8-8D46-B5AC-C983323C6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924F534-EE3D-8D49-A3B8-1E5CFD63FA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336D299-E944-3B4D-AA37-F7BCBEDE0C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0BA78E7-FBC8-8D43-AEC8-7800C7016E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4C0A21A-C0D3-9344-8E6E-F43E38A72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A16D2-8D17-2B48-B603-3D17E93BB670}" type="datetimeFigureOut">
              <a:rPr lang="es-ES" smtClean="0"/>
              <a:t>17/7/19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FB3C0BF-F06F-0042-839A-61B8F4D5D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C5C0ADD-210E-C94A-9B1E-D4C7ECB38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F31A-23CD-254B-AFD5-C24E0E1C6E8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0890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9D707B-2F21-B843-8B88-93D0DA299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9B97177-7ED5-104B-87CA-50A4E0255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A16D2-8D17-2B48-B603-3D17E93BB670}" type="datetimeFigureOut">
              <a:rPr lang="es-ES" smtClean="0"/>
              <a:t>17/7/19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D25EA28-BC28-DE49-85DD-322F0C813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B607055-B6A6-5D40-B8D2-524548895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F31A-23CD-254B-AFD5-C24E0E1C6E8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6360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16C8695-DFBC-FF42-B414-031C162CB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A16D2-8D17-2B48-B603-3D17E93BB670}" type="datetimeFigureOut">
              <a:rPr lang="es-ES" smtClean="0"/>
              <a:t>17/7/19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05812F-0A36-E542-AA89-FF0DE3FA1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81B5326-D052-4548-AD63-4DD474C42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F31A-23CD-254B-AFD5-C24E0E1C6E8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0520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E6DA4E-8497-D74E-BD24-50A30C849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1A94B5-20BC-E24E-B42A-5D998AE7F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D68FE6F-0A2D-684D-A8F6-BD253DF2D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723BD7A-68F0-0A43-8E5F-2A7D2945E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A16D2-8D17-2B48-B603-3D17E93BB670}" type="datetimeFigureOut">
              <a:rPr lang="es-ES" smtClean="0"/>
              <a:t>17/7/19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C76C508-67A5-C44C-AF91-3A3E702B5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70FA46A-73BF-414E-B733-C91D4CAF8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F31A-23CD-254B-AFD5-C24E0E1C6E8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0530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A5278A-88B9-0943-9C31-0399634B4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BD54DA9-176C-CB4C-BE3F-C908EA80D2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1FF70ED-55D1-544C-B251-8138141BB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4396B6F-3679-A647-BDD0-03B83A44E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A16D2-8D17-2B48-B603-3D17E93BB670}" type="datetimeFigureOut">
              <a:rPr lang="es-ES" smtClean="0"/>
              <a:t>17/7/19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BB79FB-D400-A349-A483-83A9EBF7E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AE41C35-EBE1-2748-A349-83F0F833F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F31A-23CD-254B-AFD5-C24E0E1C6E8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9790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074A692-8211-C745-9448-062A5E1FC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9713822-E0A4-414A-89E6-8D16DDB38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5D2AD9-8A33-0A4C-88EC-AF52E19BA7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A16D2-8D17-2B48-B603-3D17E93BB670}" type="datetimeFigureOut">
              <a:rPr lang="es-ES" smtClean="0"/>
              <a:t>17/7/19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55CDF2-7AED-174C-B2CC-D0AEC15B1C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2CE8709-4251-754F-B7BC-71CA7633D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AF31A-23CD-254B-AFD5-C24E0E1C6E8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4768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s://archive.ics.uci.edu/ml/datasets/default+of+credit+card+client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7BAAED-8DFB-CC4C-926D-4992678EB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7846" y="162232"/>
            <a:ext cx="6024134" cy="30761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Visual Analytics on Credit Cards Default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726A1DB-6ABF-2C49-975B-F7B519D175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67846" y="3400614"/>
            <a:ext cx="4645250" cy="2033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Erasmus students:</a:t>
            </a:r>
          </a:p>
          <a:p>
            <a:pPr algn="l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Carla Pascual - </a:t>
            </a:r>
            <a:r>
              <a:rPr lang="es-ES" b="1" dirty="0">
                <a:latin typeface="Calibri" panose="020F0502020204030204" pitchFamily="34" charset="0"/>
              </a:rPr>
              <a:t>1840620 </a:t>
            </a:r>
          </a:p>
          <a:p>
            <a:pPr algn="l"/>
            <a:endParaRPr lang="es-ES" b="1" dirty="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</a:endParaRPr>
          </a:p>
          <a:p>
            <a:pPr algn="l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Federico Arcos - </a:t>
            </a:r>
            <a:r>
              <a:rPr lang="es-ES" b="1" dirty="0"/>
              <a:t>1879280 </a:t>
            </a:r>
            <a:endParaRPr lang="es-ES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88F0962-DAC5-8749-9A8E-0B5D13425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35" r="27085" b="-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91893DF-FAD6-3443-BEE9-377AE44BD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7676" y="5766620"/>
            <a:ext cx="2206511" cy="9291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151109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2CF219-1503-3540-AE5B-43C34270A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031" y="321176"/>
            <a:ext cx="6685413" cy="1057335"/>
          </a:xfrm>
        </p:spPr>
        <p:txBody>
          <a:bodyPr>
            <a:normAutofit/>
          </a:bodyPr>
          <a:lstStyle/>
          <a:p>
            <a:pPr algn="ctr"/>
            <a:r>
              <a:rPr lang="es-ES" sz="4000" b="1" dirty="0">
                <a:latin typeface="Apple Braille" pitchFamily="2" charset="0"/>
                <a:cs typeface="Angsana New" panose="02020603050405020304" pitchFamily="18" charset="-34"/>
              </a:rPr>
              <a:t>3.4.1 </a:t>
            </a:r>
            <a:r>
              <a:rPr lang="es-ES" sz="4000" b="1" dirty="0" err="1">
                <a:latin typeface="Apple Braille" pitchFamily="2" charset="0"/>
                <a:cs typeface="Angsana New" panose="02020603050405020304" pitchFamily="18" charset="-34"/>
              </a:rPr>
              <a:t>Age</a:t>
            </a:r>
            <a:endParaRPr lang="es-ES" sz="4000" b="1" dirty="0">
              <a:latin typeface="Apple Braille" pitchFamily="2" charset="0"/>
              <a:cs typeface="Angsana New" panose="02020603050405020304" pitchFamily="18" charset="-3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1020FC-1AE0-1D4B-AA4E-EF7ED9647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3" y="1378511"/>
            <a:ext cx="7022561" cy="4602382"/>
          </a:xfrm>
        </p:spPr>
        <p:txBody>
          <a:bodyPr>
            <a:normAutofit/>
          </a:bodyPr>
          <a:lstStyle/>
          <a:p>
            <a:r>
              <a:rPr lang="es-ES" sz="1800" dirty="0" err="1">
                <a:latin typeface="Apple Braille" pitchFamily="2" charset="0"/>
              </a:rPr>
              <a:t>This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stacked</a:t>
            </a:r>
            <a:r>
              <a:rPr lang="es-ES" sz="1800" dirty="0">
                <a:latin typeface="Apple Braille" pitchFamily="2" charset="0"/>
              </a:rPr>
              <a:t> bar chart </a:t>
            </a:r>
            <a:r>
              <a:rPr lang="es-ES" sz="1800" dirty="0" err="1">
                <a:latin typeface="Apple Braille" pitchFamily="2" charset="0"/>
              </a:rPr>
              <a:t>corresponding</a:t>
            </a:r>
            <a:r>
              <a:rPr lang="es-ES" sz="1800" dirty="0">
                <a:latin typeface="Apple Braille" pitchFamily="2" charset="0"/>
              </a:rPr>
              <a:t> to </a:t>
            </a:r>
            <a:r>
              <a:rPr lang="es-ES" sz="1800" dirty="0" err="1">
                <a:latin typeface="Apple Braille" pitchFamily="2" charset="0"/>
              </a:rPr>
              <a:t>age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behaves</a:t>
            </a:r>
            <a:r>
              <a:rPr lang="es-ES" sz="1800" dirty="0">
                <a:latin typeface="Apple Braille" pitchFamily="2" charset="0"/>
              </a:rPr>
              <a:t> in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same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way</a:t>
            </a:r>
            <a:r>
              <a:rPr lang="es-ES" sz="1800" dirty="0">
                <a:latin typeface="Apple Braille" pitchFamily="2" charset="0"/>
              </a:rPr>
              <a:t> as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others</a:t>
            </a:r>
            <a:r>
              <a:rPr lang="es-ES" sz="1800" dirty="0">
                <a:latin typeface="Apple Braille" pitchFamily="2" charset="0"/>
              </a:rPr>
              <a:t>, </a:t>
            </a:r>
            <a:r>
              <a:rPr lang="es-ES" sz="1800" dirty="0" err="1">
                <a:latin typeface="Apple Braille" pitchFamily="2" charset="0"/>
              </a:rPr>
              <a:t>but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contains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something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else</a:t>
            </a:r>
            <a:r>
              <a:rPr lang="es-ES" sz="1800" dirty="0">
                <a:latin typeface="Apple Braille" pitchFamily="2" charset="0"/>
              </a:rPr>
              <a:t>.</a:t>
            </a:r>
          </a:p>
          <a:p>
            <a:endParaRPr lang="es-ES" sz="1800" dirty="0">
              <a:latin typeface="Apple Braille" pitchFamily="2" charset="0"/>
            </a:endParaRPr>
          </a:p>
          <a:p>
            <a:endParaRPr lang="es-ES" sz="1800" dirty="0">
              <a:latin typeface="Apple Braille" pitchFamily="2" charset="0"/>
            </a:endParaRPr>
          </a:p>
          <a:p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columns</a:t>
            </a:r>
            <a:r>
              <a:rPr lang="es-ES" sz="1800" dirty="0">
                <a:latin typeface="Apple Braille" pitchFamily="2" charset="0"/>
              </a:rPr>
              <a:t> are </a:t>
            </a:r>
            <a:r>
              <a:rPr lang="es-ES" sz="1800" dirty="0" err="1">
                <a:latin typeface="Apple Braille" pitchFamily="2" charset="0"/>
              </a:rPr>
              <a:t>arranged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according</a:t>
            </a:r>
            <a:r>
              <a:rPr lang="es-ES" sz="1800" dirty="0">
                <a:latin typeface="Apple Braille" pitchFamily="2" charset="0"/>
              </a:rPr>
              <a:t> to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order</a:t>
            </a:r>
            <a:r>
              <a:rPr lang="es-ES" sz="1800" dirty="0">
                <a:latin typeface="Apple Braille" pitchFamily="2" charset="0"/>
              </a:rPr>
              <a:t> of </a:t>
            </a:r>
            <a:r>
              <a:rPr lang="es-ES" sz="1800" dirty="0" err="1">
                <a:latin typeface="Apple Braille" pitchFamily="2" charset="0"/>
              </a:rPr>
              <a:t>ages</a:t>
            </a:r>
            <a:r>
              <a:rPr lang="es-ES" sz="1800" dirty="0">
                <a:latin typeface="Apple Braille" pitchFamily="2" charset="0"/>
              </a:rPr>
              <a:t>, </a:t>
            </a:r>
            <a:r>
              <a:rPr lang="es-ES" sz="1800" dirty="0" err="1">
                <a:latin typeface="Apple Braille" pitchFamily="2" charset="0"/>
              </a:rPr>
              <a:t>but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we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add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possibility</a:t>
            </a:r>
            <a:r>
              <a:rPr lang="es-ES" sz="1800" dirty="0">
                <a:latin typeface="Apple Braille" pitchFamily="2" charset="0"/>
              </a:rPr>
              <a:t> of </a:t>
            </a:r>
            <a:r>
              <a:rPr lang="es-ES" sz="1800" dirty="0" err="1">
                <a:latin typeface="Apple Braille" pitchFamily="2" charset="0"/>
              </a:rPr>
              <a:t>changing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order</a:t>
            </a:r>
            <a:r>
              <a:rPr lang="es-ES" sz="1800" dirty="0">
                <a:latin typeface="Apple Braille" pitchFamily="2" charset="0"/>
              </a:rPr>
              <a:t> and </a:t>
            </a:r>
            <a:r>
              <a:rPr lang="es-ES" sz="1800" dirty="0" err="1">
                <a:latin typeface="Apple Braille" pitchFamily="2" charset="0"/>
              </a:rPr>
              <a:t>order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them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according</a:t>
            </a:r>
            <a:r>
              <a:rPr lang="es-ES" sz="1800" dirty="0">
                <a:latin typeface="Apple Braille" pitchFamily="2" charset="0"/>
              </a:rPr>
              <a:t> to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predetermined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percentage</a:t>
            </a:r>
            <a:r>
              <a:rPr lang="es-ES" sz="1800" dirty="0">
                <a:latin typeface="Apple Braille" pitchFamily="2" charset="0"/>
              </a:rPr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B520AA9-1F8F-A648-89EC-A34CF3172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084" y="5748679"/>
            <a:ext cx="2609916" cy="120346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FE279A6-5718-CD44-B574-148E5A0FC15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50048" y="4292624"/>
            <a:ext cx="5396230" cy="145605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B108679-84A8-734E-9042-3A498C297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485" y="2827266"/>
            <a:ext cx="3023314" cy="120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64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2CF219-1503-3540-AE5B-43C34270A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031" y="321176"/>
            <a:ext cx="6685413" cy="1057335"/>
          </a:xfrm>
        </p:spPr>
        <p:txBody>
          <a:bodyPr>
            <a:normAutofit/>
          </a:bodyPr>
          <a:lstStyle/>
          <a:p>
            <a:pPr algn="ctr"/>
            <a:r>
              <a:rPr lang="es-ES" sz="4000" b="1" dirty="0">
                <a:latin typeface="Apple Braille" pitchFamily="2" charset="0"/>
                <a:cs typeface="Angsana New" panose="02020603050405020304" pitchFamily="18" charset="-34"/>
              </a:rPr>
              <a:t>3.5 New Data </a:t>
            </a:r>
            <a:r>
              <a:rPr lang="es-ES" sz="4000" b="1" dirty="0" err="1">
                <a:latin typeface="Apple Braille" pitchFamily="2" charset="0"/>
                <a:cs typeface="Angsana New" panose="02020603050405020304" pitchFamily="18" charset="-34"/>
              </a:rPr>
              <a:t>Form</a:t>
            </a:r>
            <a:endParaRPr lang="es-ES" sz="4000" b="1" dirty="0">
              <a:latin typeface="Apple Braille" pitchFamily="2" charset="0"/>
              <a:cs typeface="Angsana New" panose="02020603050405020304" pitchFamily="18" charset="-3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1020FC-1AE0-1D4B-AA4E-EF7ED9647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3" y="1378511"/>
            <a:ext cx="7022561" cy="4602382"/>
          </a:xfrm>
        </p:spPr>
        <p:txBody>
          <a:bodyPr>
            <a:normAutofit/>
          </a:bodyPr>
          <a:lstStyle/>
          <a:p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bank</a:t>
            </a:r>
            <a:r>
              <a:rPr lang="es-ES" sz="1800" dirty="0">
                <a:latin typeface="Apple Braille" pitchFamily="2" charset="0"/>
              </a:rPr>
              <a:t> manager </a:t>
            </a:r>
            <a:r>
              <a:rPr lang="es-ES" sz="1800" dirty="0" err="1">
                <a:latin typeface="Apple Braille" pitchFamily="2" charset="0"/>
              </a:rPr>
              <a:t>may</a:t>
            </a:r>
            <a:r>
              <a:rPr lang="es-ES" sz="1800" dirty="0">
                <a:latin typeface="Apple Braille" pitchFamily="2" charset="0"/>
              </a:rPr>
              <a:t> be </a:t>
            </a:r>
            <a:r>
              <a:rPr lang="es-ES" sz="1800" dirty="0" err="1">
                <a:latin typeface="Apple Braille" pitchFamily="2" charset="0"/>
              </a:rPr>
              <a:t>interested</a:t>
            </a:r>
            <a:r>
              <a:rPr lang="es-ES" sz="1800" dirty="0">
                <a:latin typeface="Apple Braille" pitchFamily="2" charset="0"/>
              </a:rPr>
              <a:t> in </a:t>
            </a:r>
            <a:r>
              <a:rPr lang="es-ES" sz="1800" dirty="0" err="1">
                <a:latin typeface="Apple Braille" pitchFamily="2" charset="0"/>
              </a:rPr>
              <a:t>knowing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if</a:t>
            </a:r>
            <a:r>
              <a:rPr lang="es-ES" sz="1800" dirty="0">
                <a:latin typeface="Apple Braille" pitchFamily="2" charset="0"/>
              </a:rPr>
              <a:t> a </a:t>
            </a:r>
            <a:r>
              <a:rPr lang="es-ES" sz="1800" dirty="0" err="1">
                <a:latin typeface="Apple Braille" pitchFamily="2" charset="0"/>
              </a:rPr>
              <a:t>customer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that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is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not</a:t>
            </a:r>
            <a:r>
              <a:rPr lang="es-ES" sz="1800" dirty="0">
                <a:latin typeface="Apple Braille" pitchFamily="2" charset="0"/>
              </a:rPr>
              <a:t> in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data set </a:t>
            </a:r>
            <a:r>
              <a:rPr lang="es-ES" sz="1800" dirty="0" err="1">
                <a:latin typeface="Apple Braille" pitchFamily="2" charset="0"/>
              </a:rPr>
              <a:t>with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certain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values</a:t>
            </a:r>
            <a:r>
              <a:rPr lang="es-ES" sz="1800" dirty="0">
                <a:latin typeface="Apple Braille" pitchFamily="2" charset="0"/>
              </a:rPr>
              <a:t> ​​</a:t>
            </a:r>
            <a:r>
              <a:rPr lang="es-ES" sz="1800" dirty="0" err="1">
                <a:latin typeface="Apple Braille" pitchFamily="2" charset="0"/>
              </a:rPr>
              <a:t>values</a:t>
            </a:r>
            <a:r>
              <a:rPr lang="es-ES" sz="1800" dirty="0">
                <a:latin typeface="Apple Braille" pitchFamily="2" charset="0"/>
              </a:rPr>
              <a:t> ​​</a:t>
            </a:r>
            <a:r>
              <a:rPr lang="es-ES" sz="1800" dirty="0" err="1">
                <a:latin typeface="Apple Braille" pitchFamily="2" charset="0"/>
              </a:rPr>
              <a:t>will</a:t>
            </a:r>
            <a:r>
              <a:rPr lang="es-ES" sz="1800" dirty="0">
                <a:latin typeface="Apple Braille" pitchFamily="2" charset="0"/>
              </a:rPr>
              <a:t> be </a:t>
            </a:r>
            <a:r>
              <a:rPr lang="es-ES" sz="1800" dirty="0" err="1">
                <a:latin typeface="Apple Braille" pitchFamily="2" charset="0"/>
              </a:rPr>
              <a:t>predetermined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or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correct</a:t>
            </a:r>
            <a:r>
              <a:rPr lang="es-ES" sz="1800" dirty="0">
                <a:latin typeface="Apple Braille" pitchFamily="2" charset="0"/>
              </a:rPr>
              <a:t>.</a:t>
            </a:r>
          </a:p>
          <a:p>
            <a:endParaRPr lang="es-ES" sz="1800" dirty="0">
              <a:latin typeface="Apple Braille" pitchFamily="2" charset="0"/>
            </a:endParaRPr>
          </a:p>
          <a:p>
            <a:r>
              <a:rPr lang="es-ES" sz="1800" dirty="0" err="1">
                <a:latin typeface="Apple Braille" pitchFamily="2" charset="0"/>
              </a:rPr>
              <a:t>Through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this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form</a:t>
            </a:r>
            <a:r>
              <a:rPr lang="es-ES" sz="1800" dirty="0">
                <a:latin typeface="Apple Braille" pitchFamily="2" charset="0"/>
              </a:rPr>
              <a:t>, </a:t>
            </a:r>
            <a:r>
              <a:rPr lang="es-ES" sz="1800" dirty="0" err="1">
                <a:latin typeface="Apple Braille" pitchFamily="2" charset="0"/>
              </a:rPr>
              <a:t>it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will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insert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all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values</a:t>
            </a:r>
            <a:r>
              <a:rPr lang="es-ES" sz="1800" dirty="0">
                <a:latin typeface="Apple Braille" pitchFamily="2" charset="0"/>
              </a:rPr>
              <a:t> ​​</a:t>
            </a:r>
            <a:r>
              <a:rPr lang="es-ES" sz="1800" dirty="0" err="1">
                <a:latin typeface="Apple Braille" pitchFamily="2" charset="0"/>
              </a:rPr>
              <a:t>associated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with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this</a:t>
            </a:r>
            <a:r>
              <a:rPr lang="es-ES" sz="1800" dirty="0">
                <a:latin typeface="Apple Braille" pitchFamily="2" charset="0"/>
              </a:rPr>
              <a:t> new </a:t>
            </a:r>
            <a:r>
              <a:rPr lang="es-ES" sz="1800" dirty="0" err="1">
                <a:latin typeface="Apple Braille" pitchFamily="2" charset="0"/>
              </a:rPr>
              <a:t>instance</a:t>
            </a:r>
            <a:r>
              <a:rPr lang="es-ES" sz="1800" dirty="0">
                <a:latin typeface="Apple Braille" pitchFamily="2" charset="0"/>
              </a:rPr>
              <a:t>. </a:t>
            </a:r>
            <a:r>
              <a:rPr lang="es-ES" sz="1800" dirty="0" err="1">
                <a:latin typeface="Apple Braille" pitchFamily="2" charset="0"/>
              </a:rPr>
              <a:t>When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sending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them</a:t>
            </a:r>
            <a:r>
              <a:rPr lang="es-ES" sz="1800" dirty="0">
                <a:latin typeface="Apple Braille" pitchFamily="2" charset="0"/>
              </a:rPr>
              <a:t>,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new </a:t>
            </a:r>
            <a:r>
              <a:rPr lang="es-ES" sz="1800" dirty="0" err="1">
                <a:latin typeface="Apple Braille" pitchFamily="2" charset="0"/>
              </a:rPr>
              <a:t>tuple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will</a:t>
            </a:r>
            <a:r>
              <a:rPr lang="es-ES" sz="1800" dirty="0">
                <a:latin typeface="Apple Braille" pitchFamily="2" charset="0"/>
              </a:rPr>
              <a:t> be </a:t>
            </a:r>
            <a:r>
              <a:rPr lang="es-ES" sz="1800" dirty="0" err="1">
                <a:latin typeface="Apple Braille" pitchFamily="2" charset="0"/>
              </a:rPr>
              <a:t>classified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using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an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automatic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learning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algorithm</a:t>
            </a:r>
            <a:r>
              <a:rPr lang="es-ES" sz="1800" dirty="0">
                <a:latin typeface="Apple Braille" pitchFamily="2" charset="0"/>
              </a:rPr>
              <a:t>. </a:t>
            </a:r>
          </a:p>
          <a:p>
            <a:endParaRPr lang="es-ES" sz="1800" dirty="0">
              <a:latin typeface="Apple Braille" pitchFamily="2" charset="0"/>
            </a:endParaRPr>
          </a:p>
          <a:p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browser page </a:t>
            </a:r>
            <a:r>
              <a:rPr lang="es-ES" sz="1800" dirty="0" err="1">
                <a:latin typeface="Apple Braille" pitchFamily="2" charset="0"/>
              </a:rPr>
              <a:t>will</a:t>
            </a:r>
            <a:r>
              <a:rPr lang="es-ES" sz="1800" dirty="0">
                <a:latin typeface="Apple Braille" pitchFamily="2" charset="0"/>
              </a:rPr>
              <a:t> be </a:t>
            </a:r>
            <a:r>
              <a:rPr lang="es-ES" sz="1800" dirty="0" err="1">
                <a:latin typeface="Apple Braille" pitchFamily="2" charset="0"/>
              </a:rPr>
              <a:t>reloaded</a:t>
            </a:r>
            <a:r>
              <a:rPr lang="es-ES" sz="1800" dirty="0">
                <a:latin typeface="Apple Braille" pitchFamily="2" charset="0"/>
              </a:rPr>
              <a:t> and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new </a:t>
            </a:r>
            <a:r>
              <a:rPr lang="es-ES" sz="1800" dirty="0" err="1">
                <a:latin typeface="Apple Braille" pitchFamily="2" charset="0"/>
              </a:rPr>
              <a:t>point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will</a:t>
            </a:r>
            <a:r>
              <a:rPr lang="es-ES" sz="1800" dirty="0">
                <a:latin typeface="Apple Braille" pitchFamily="2" charset="0"/>
              </a:rPr>
              <a:t> be </a:t>
            </a:r>
            <a:r>
              <a:rPr lang="es-ES" sz="1800" dirty="0" err="1">
                <a:latin typeface="Apple Braille" pitchFamily="2" charset="0"/>
              </a:rPr>
              <a:t>highlighted</a:t>
            </a:r>
            <a:r>
              <a:rPr lang="es-ES" sz="1800" dirty="0">
                <a:latin typeface="Apple Braille" pitchFamily="2" charset="0"/>
              </a:rPr>
              <a:t> in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scatter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diagram</a:t>
            </a:r>
            <a:r>
              <a:rPr lang="es-ES" sz="1800" dirty="0">
                <a:latin typeface="Apple Braille" pitchFamily="2" charset="0"/>
              </a:rPr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B520AA9-1F8F-A648-89EC-A34CF3172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084" y="5748679"/>
            <a:ext cx="2609916" cy="120346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12F61D3-93BE-9B43-B7DD-09BF88D159D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72400" y="2386946"/>
            <a:ext cx="4419600" cy="129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95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2CF219-1503-3540-AE5B-43C34270A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031" y="321176"/>
            <a:ext cx="6685413" cy="1057335"/>
          </a:xfrm>
        </p:spPr>
        <p:txBody>
          <a:bodyPr>
            <a:normAutofit/>
          </a:bodyPr>
          <a:lstStyle/>
          <a:p>
            <a:pPr algn="ctr"/>
            <a:r>
              <a:rPr lang="es-ES" sz="4000" b="1" dirty="0">
                <a:latin typeface="Apple Braille" pitchFamily="2" charset="0"/>
                <a:cs typeface="Angsana New" panose="02020603050405020304" pitchFamily="18" charset="-34"/>
              </a:rPr>
              <a:t>4. </a:t>
            </a:r>
            <a:r>
              <a:rPr lang="es-ES" sz="4000" b="1" dirty="0" err="1">
                <a:latin typeface="Apple Braille" pitchFamily="2" charset="0"/>
                <a:cs typeface="Angsana New" panose="02020603050405020304" pitchFamily="18" charset="-34"/>
              </a:rPr>
              <a:t>Analytics</a:t>
            </a:r>
            <a:endParaRPr lang="es-ES" sz="4000" b="1" dirty="0">
              <a:latin typeface="Apple Braille" pitchFamily="2" charset="0"/>
              <a:cs typeface="Angsana New" panose="02020603050405020304" pitchFamily="18" charset="-3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1020FC-1AE0-1D4B-AA4E-EF7ED9647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3" y="1082842"/>
            <a:ext cx="7022561" cy="5135077"/>
          </a:xfrm>
        </p:spPr>
        <p:txBody>
          <a:bodyPr>
            <a:normAutofit fontScale="92500" lnSpcReduction="10000"/>
          </a:bodyPr>
          <a:lstStyle/>
          <a:p>
            <a:r>
              <a:rPr lang="es-ES" sz="1800" dirty="0" err="1">
                <a:latin typeface="Apple Braille" pitchFamily="2" charset="0"/>
              </a:rPr>
              <a:t>Because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Javascript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is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not</a:t>
            </a:r>
            <a:r>
              <a:rPr lang="es-ES" sz="1800" dirty="0">
                <a:latin typeface="Apple Braille" pitchFamily="2" charset="0"/>
              </a:rPr>
              <a:t> so </a:t>
            </a:r>
            <a:r>
              <a:rPr lang="es-ES" sz="1800" dirty="0" err="1">
                <a:latin typeface="Apple Braille" pitchFamily="2" charset="0"/>
              </a:rPr>
              <a:t>fast</a:t>
            </a:r>
            <a:r>
              <a:rPr lang="es-ES" sz="1800" dirty="0">
                <a:latin typeface="Apple Braille" pitchFamily="2" charset="0"/>
              </a:rPr>
              <a:t> in </a:t>
            </a:r>
            <a:r>
              <a:rPr lang="es-ES" sz="1800" dirty="0" err="1">
                <a:latin typeface="Apple Braille" pitchFamily="2" charset="0"/>
              </a:rPr>
              <a:t>handling</a:t>
            </a:r>
            <a:r>
              <a:rPr lang="es-ES" sz="1800" dirty="0">
                <a:latin typeface="Apple Braille" pitchFamily="2" charset="0"/>
              </a:rPr>
              <a:t> a </a:t>
            </a:r>
            <a:r>
              <a:rPr lang="es-ES" sz="1800" dirty="0" err="1">
                <a:latin typeface="Apple Braille" pitchFamily="2" charset="0"/>
              </a:rPr>
              <a:t>large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amount</a:t>
            </a:r>
            <a:r>
              <a:rPr lang="es-ES" sz="1800" dirty="0">
                <a:latin typeface="Apple Braille" pitchFamily="2" charset="0"/>
              </a:rPr>
              <a:t> of data and </a:t>
            </a:r>
            <a:r>
              <a:rPr lang="es-ES" sz="1800" dirty="0" err="1">
                <a:latin typeface="Apple Braille" pitchFamily="2" charset="0"/>
              </a:rPr>
              <a:t>is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not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suitable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for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calculations</a:t>
            </a:r>
            <a:r>
              <a:rPr lang="es-ES" sz="1800" dirty="0">
                <a:latin typeface="Apple Braille" pitchFamily="2" charset="0"/>
              </a:rPr>
              <a:t>, </a:t>
            </a:r>
            <a:r>
              <a:rPr lang="es-ES" sz="1800" dirty="0" err="1">
                <a:latin typeface="Apple Braille" pitchFamily="2" charset="0"/>
              </a:rPr>
              <a:t>we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need</a:t>
            </a:r>
            <a:r>
              <a:rPr lang="es-ES" sz="1800" dirty="0">
                <a:latin typeface="Apple Braille" pitchFamily="2" charset="0"/>
              </a:rPr>
              <a:t> a Python </a:t>
            </a:r>
            <a:r>
              <a:rPr lang="es-ES" sz="1800" dirty="0" err="1">
                <a:latin typeface="Apple Braille" pitchFamily="2" charset="0"/>
              </a:rPr>
              <a:t>program</a:t>
            </a:r>
            <a:r>
              <a:rPr lang="es-ES" sz="1800" dirty="0">
                <a:latin typeface="Apple Braille" pitchFamily="2" charset="0"/>
              </a:rPr>
              <a:t>.</a:t>
            </a:r>
          </a:p>
          <a:p>
            <a:endParaRPr lang="es-ES" sz="1800" dirty="0">
              <a:latin typeface="Apple Braille" pitchFamily="2" charset="0"/>
            </a:endParaRPr>
          </a:p>
          <a:p>
            <a:r>
              <a:rPr lang="es-ES" sz="1800" dirty="0">
                <a:latin typeface="Apple Braille" pitchFamily="2" charset="0"/>
              </a:rPr>
              <a:t>To do </a:t>
            </a:r>
            <a:r>
              <a:rPr lang="es-ES" sz="1800" dirty="0" err="1">
                <a:latin typeface="Apple Braille" pitchFamily="2" charset="0"/>
              </a:rPr>
              <a:t>this</a:t>
            </a:r>
            <a:r>
              <a:rPr lang="es-ES" sz="1800" dirty="0">
                <a:latin typeface="Apple Braille" pitchFamily="2" charset="0"/>
              </a:rPr>
              <a:t>, </a:t>
            </a:r>
            <a:r>
              <a:rPr lang="es-ES" sz="1800" dirty="0" err="1">
                <a:latin typeface="Apple Braille" pitchFamily="2" charset="0"/>
              </a:rPr>
              <a:t>we</a:t>
            </a:r>
            <a:r>
              <a:rPr lang="es-ES" sz="1800" dirty="0">
                <a:latin typeface="Apple Braille" pitchFamily="2" charset="0"/>
              </a:rPr>
              <a:t> configure a </a:t>
            </a:r>
            <a:r>
              <a:rPr lang="es-ES" sz="1800" dirty="0" err="1">
                <a:latin typeface="Apple Braille" pitchFamily="2" charset="0"/>
              </a:rPr>
              <a:t>small</a:t>
            </a:r>
            <a:r>
              <a:rPr lang="es-ES" sz="1800" dirty="0">
                <a:latin typeface="Apple Braille" pitchFamily="2" charset="0"/>
              </a:rPr>
              <a:t> web server </a:t>
            </a:r>
            <a:r>
              <a:rPr lang="es-ES" sz="1800" dirty="0" err="1">
                <a:latin typeface="Apple Braille" pitchFamily="2" charset="0"/>
              </a:rPr>
              <a:t>using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Python </a:t>
            </a:r>
            <a:r>
              <a:rPr lang="es-ES" sz="1800" dirty="0" err="1">
                <a:latin typeface="Apple Braille" pitchFamily="2" charset="0"/>
              </a:rPr>
              <a:t>library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flask</a:t>
            </a:r>
            <a:r>
              <a:rPr lang="es-ES" sz="1800" dirty="0">
                <a:latin typeface="Apple Braille" pitchFamily="2" charset="0"/>
              </a:rPr>
              <a:t>, </a:t>
            </a:r>
            <a:r>
              <a:rPr lang="es-ES" sz="1800" dirty="0" err="1">
                <a:latin typeface="Apple Braille" pitchFamily="2" charset="0"/>
              </a:rPr>
              <a:t>which</a:t>
            </a:r>
            <a:r>
              <a:rPr lang="es-ES" sz="1800" dirty="0">
                <a:latin typeface="Apple Braille" pitchFamily="2" charset="0"/>
              </a:rPr>
              <a:t> can </a:t>
            </a:r>
            <a:r>
              <a:rPr lang="es-ES" sz="1800" dirty="0" err="1">
                <a:latin typeface="Apple Braille" pitchFamily="2" charset="0"/>
              </a:rPr>
              <a:t>communicate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with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visualization</a:t>
            </a:r>
            <a:r>
              <a:rPr lang="es-ES" sz="1800" dirty="0">
                <a:latin typeface="Apple Braille" pitchFamily="2" charset="0"/>
              </a:rPr>
              <a:t>, </a:t>
            </a:r>
            <a:r>
              <a:rPr lang="es-ES" sz="1800" dirty="0" err="1">
                <a:latin typeface="Apple Braille" pitchFamily="2" charset="0"/>
              </a:rPr>
              <a:t>which</a:t>
            </a:r>
            <a:r>
              <a:rPr lang="es-ES" sz="1800" dirty="0">
                <a:latin typeface="Apple Braille" pitchFamily="2" charset="0"/>
              </a:rPr>
              <a:t> can be </a:t>
            </a:r>
            <a:r>
              <a:rPr lang="es-ES" sz="1800" dirty="0" err="1">
                <a:latin typeface="Apple Braille" pitchFamily="2" charset="0"/>
              </a:rPr>
              <a:t>accessed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after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starting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server at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address</a:t>
            </a:r>
            <a:r>
              <a:rPr lang="es-ES" sz="1800" dirty="0">
                <a:latin typeface="Apple Braille" pitchFamily="2" charset="0"/>
              </a:rPr>
              <a:t> http://127.0.0.1:5000 (</a:t>
            </a:r>
            <a:r>
              <a:rPr lang="es-ES" sz="1800" dirty="0" err="1">
                <a:latin typeface="Apple Braille" pitchFamily="2" charset="0"/>
              </a:rPr>
              <a:t>or</a:t>
            </a:r>
            <a:r>
              <a:rPr lang="es-ES" sz="1800" dirty="0">
                <a:latin typeface="Apple Braille" pitchFamily="2" charset="0"/>
              </a:rPr>
              <a:t> http: // </a:t>
            </a:r>
            <a:r>
              <a:rPr lang="es-ES" sz="1800" dirty="0" err="1">
                <a:latin typeface="Apple Braille" pitchFamily="2" charset="0"/>
              </a:rPr>
              <a:t>localhost</a:t>
            </a:r>
            <a:r>
              <a:rPr lang="es-ES" sz="1800" dirty="0">
                <a:latin typeface="Apple Braille" pitchFamily="2" charset="0"/>
              </a:rPr>
              <a:t>: 5000).</a:t>
            </a:r>
          </a:p>
          <a:p>
            <a:endParaRPr lang="es-ES" sz="1800" dirty="0">
              <a:latin typeface="Apple Braille" pitchFamily="2" charset="0"/>
            </a:endParaRPr>
          </a:p>
          <a:p>
            <a:r>
              <a:rPr lang="es-ES" sz="1800" dirty="0" err="1">
                <a:latin typeface="Apple Braille" pitchFamily="2" charset="0"/>
              </a:rPr>
              <a:t>It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is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possible</a:t>
            </a:r>
            <a:r>
              <a:rPr lang="es-ES" sz="1800" dirty="0">
                <a:latin typeface="Apple Braille" pitchFamily="2" charset="0"/>
              </a:rPr>
              <a:t> to </a:t>
            </a:r>
            <a:r>
              <a:rPr lang="es-ES" sz="1800" dirty="0" err="1">
                <a:latin typeface="Apple Braille" pitchFamily="2" charset="0"/>
              </a:rPr>
              <a:t>pass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each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field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value</a:t>
            </a:r>
            <a:r>
              <a:rPr lang="es-ES" sz="1800" dirty="0">
                <a:latin typeface="Apple Braille" pitchFamily="2" charset="0"/>
              </a:rPr>
              <a:t> of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form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using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AJAX </a:t>
            </a:r>
            <a:r>
              <a:rPr lang="es-ES" sz="1800" dirty="0" err="1">
                <a:latin typeface="Apple Braille" pitchFamily="2" charset="0"/>
              </a:rPr>
              <a:t>call</a:t>
            </a:r>
            <a:r>
              <a:rPr lang="es-ES" sz="1800" dirty="0">
                <a:latin typeface="Apple Braille" pitchFamily="2" charset="0"/>
              </a:rPr>
              <a:t>, </a:t>
            </a:r>
            <a:r>
              <a:rPr lang="es-ES" sz="1800" dirty="0" err="1">
                <a:latin typeface="Apple Braille" pitchFamily="2" charset="0"/>
              </a:rPr>
              <a:t>which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sends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an</a:t>
            </a:r>
            <a:r>
              <a:rPr lang="es-ES" sz="1800" dirty="0">
                <a:latin typeface="Apple Braille" pitchFamily="2" charset="0"/>
              </a:rPr>
              <a:t> HTTP POST </a:t>
            </a:r>
            <a:r>
              <a:rPr lang="es-ES" sz="1800" dirty="0" err="1">
                <a:latin typeface="Apple Braille" pitchFamily="2" charset="0"/>
              </a:rPr>
              <a:t>message</a:t>
            </a:r>
            <a:r>
              <a:rPr lang="es-ES" sz="1800" dirty="0">
                <a:latin typeface="Apple Braille" pitchFamily="2" charset="0"/>
              </a:rPr>
              <a:t> to a </a:t>
            </a:r>
            <a:r>
              <a:rPr lang="es-ES" sz="1800" dirty="0" err="1">
                <a:latin typeface="Apple Braille" pitchFamily="2" charset="0"/>
              </a:rPr>
              <a:t>fixed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route</a:t>
            </a:r>
            <a:r>
              <a:rPr lang="es-ES" sz="1800" dirty="0">
                <a:latin typeface="Apple Braille" pitchFamily="2" charset="0"/>
              </a:rPr>
              <a:t> of </a:t>
            </a:r>
            <a:r>
              <a:rPr lang="es-ES" sz="1800" dirty="0" err="1">
                <a:latin typeface="Apple Braille" pitchFamily="2" charset="0"/>
              </a:rPr>
              <a:t>our</a:t>
            </a:r>
            <a:r>
              <a:rPr lang="es-ES" sz="1800" dirty="0">
                <a:latin typeface="Apple Braille" pitchFamily="2" charset="0"/>
              </a:rPr>
              <a:t> web server, </a:t>
            </a:r>
            <a:r>
              <a:rPr lang="es-ES" sz="1800" dirty="0" err="1">
                <a:latin typeface="Apple Braille" pitchFamily="2" charset="0"/>
              </a:rPr>
              <a:t>which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contains</a:t>
            </a:r>
            <a:r>
              <a:rPr lang="es-ES" sz="1800" dirty="0">
                <a:latin typeface="Apple Braille" pitchFamily="2" charset="0"/>
              </a:rPr>
              <a:t> a JSON load </a:t>
            </a:r>
            <a:r>
              <a:rPr lang="es-ES" sz="1800" dirty="0" err="1">
                <a:latin typeface="Apple Braille" pitchFamily="2" charset="0"/>
              </a:rPr>
              <a:t>that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includes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all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fields</a:t>
            </a:r>
            <a:r>
              <a:rPr lang="es-ES" sz="1800" dirty="0">
                <a:latin typeface="Apple Braille" pitchFamily="2" charset="0"/>
              </a:rPr>
              <a:t>.</a:t>
            </a:r>
          </a:p>
          <a:p>
            <a:endParaRPr lang="es-ES" sz="1800" dirty="0">
              <a:latin typeface="Apple Braille" pitchFamily="2" charset="0"/>
            </a:endParaRPr>
          </a:p>
          <a:p>
            <a:r>
              <a:rPr lang="es-ES" sz="1800" dirty="0" err="1">
                <a:latin typeface="Apple Braille" pitchFamily="2" charset="0"/>
              </a:rPr>
              <a:t>Subsequently</a:t>
            </a:r>
            <a:r>
              <a:rPr lang="es-ES" sz="1800" dirty="0">
                <a:latin typeface="Apple Braille" pitchFamily="2" charset="0"/>
              </a:rPr>
              <a:t>, he </a:t>
            </a:r>
            <a:r>
              <a:rPr lang="es-ES" sz="1800" dirty="0" err="1">
                <a:latin typeface="Apple Braille" pitchFamily="2" charset="0"/>
              </a:rPr>
              <a:t>begins</a:t>
            </a:r>
            <a:r>
              <a:rPr lang="es-ES" sz="1800" dirty="0">
                <a:latin typeface="Apple Braille" pitchFamily="2" charset="0"/>
              </a:rPr>
              <a:t> to </a:t>
            </a:r>
            <a:r>
              <a:rPr lang="es-ES" sz="1800" dirty="0" err="1">
                <a:latin typeface="Apple Braille" pitchFamily="2" charset="0"/>
              </a:rPr>
              <a:t>train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an</a:t>
            </a:r>
            <a:r>
              <a:rPr lang="es-ES" sz="1800" dirty="0">
                <a:latin typeface="Apple Braille" pitchFamily="2" charset="0"/>
              </a:rPr>
              <a:t> SVM </a:t>
            </a:r>
            <a:r>
              <a:rPr lang="es-ES" sz="1800" dirty="0" err="1">
                <a:latin typeface="Apple Braille" pitchFamily="2" charset="0"/>
              </a:rPr>
              <a:t>trainee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with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all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preclassified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instances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present</a:t>
            </a:r>
            <a:r>
              <a:rPr lang="es-ES" sz="1800" dirty="0">
                <a:latin typeface="Apple Braille" pitchFamily="2" charset="0"/>
              </a:rPr>
              <a:t> in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original data set (</a:t>
            </a:r>
            <a:r>
              <a:rPr lang="es-ES" sz="1800" dirty="0" err="1">
                <a:latin typeface="Apple Braille" pitchFamily="2" charset="0"/>
              </a:rPr>
              <a:t>dataset.csv</a:t>
            </a:r>
            <a:r>
              <a:rPr lang="es-ES" sz="1800" dirty="0">
                <a:latin typeface="Apple Braille" pitchFamily="2" charset="0"/>
              </a:rPr>
              <a:t>).</a:t>
            </a:r>
          </a:p>
          <a:p>
            <a:endParaRPr lang="es-ES" sz="1800" dirty="0">
              <a:latin typeface="Apple Braille" pitchFamily="2" charset="0"/>
            </a:endParaRPr>
          </a:p>
          <a:p>
            <a:r>
              <a:rPr lang="es-ES" sz="1800" dirty="0">
                <a:latin typeface="Apple Braille" pitchFamily="2" charset="0"/>
              </a:rPr>
              <a:t>SVM </a:t>
            </a:r>
            <a:r>
              <a:rPr lang="es-ES" sz="1800" dirty="0" err="1">
                <a:latin typeface="Apple Braille" pitchFamily="2" charset="0"/>
              </a:rPr>
              <a:t>is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an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automatic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learning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algorithm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that</a:t>
            </a:r>
            <a:r>
              <a:rPr lang="es-ES" sz="1800" dirty="0">
                <a:latin typeface="Apple Braille" pitchFamily="2" charset="0"/>
              </a:rPr>
              <a:t> tries to </a:t>
            </a:r>
            <a:r>
              <a:rPr lang="es-ES" sz="1800" dirty="0" err="1">
                <a:latin typeface="Apple Braille" pitchFamily="2" charset="0"/>
              </a:rPr>
              <a:t>find</a:t>
            </a:r>
            <a:r>
              <a:rPr lang="es-ES" sz="1800" dirty="0">
                <a:latin typeface="Apple Braille" pitchFamily="2" charset="0"/>
              </a:rPr>
              <a:t> a </a:t>
            </a:r>
            <a:r>
              <a:rPr lang="es-ES" sz="1800" dirty="0" err="1">
                <a:latin typeface="Apple Braille" pitchFamily="2" charset="0"/>
              </a:rPr>
              <a:t>hyperplane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that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maximizes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margin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between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itself</a:t>
            </a:r>
            <a:r>
              <a:rPr lang="es-ES" sz="1800" dirty="0">
                <a:latin typeface="Apple Braille" pitchFamily="2" charset="0"/>
              </a:rPr>
              <a:t> and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closest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points</a:t>
            </a:r>
            <a:r>
              <a:rPr lang="es-ES" sz="1800" dirty="0">
                <a:latin typeface="Apple Braille" pitchFamily="2" charset="0"/>
              </a:rPr>
              <a:t> in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high</a:t>
            </a:r>
            <a:r>
              <a:rPr lang="es-ES" sz="1800" dirty="0">
                <a:latin typeface="Apple Braille" pitchFamily="2" charset="0"/>
              </a:rPr>
              <a:t> dimensional </a:t>
            </a:r>
            <a:r>
              <a:rPr lang="es-ES" sz="1800" dirty="0" err="1">
                <a:latin typeface="Apple Braille" pitchFamily="2" charset="0"/>
              </a:rPr>
              <a:t>space</a:t>
            </a:r>
            <a:r>
              <a:rPr lang="es-ES" sz="1800" dirty="0">
                <a:latin typeface="Apple Braille" pitchFamily="2" charset="0"/>
              </a:rPr>
              <a:t>. In </a:t>
            </a:r>
            <a:r>
              <a:rPr lang="es-ES" sz="1800" dirty="0" err="1">
                <a:latin typeface="Apple Braille" pitchFamily="2" charset="0"/>
              </a:rPr>
              <a:t>this</a:t>
            </a:r>
            <a:r>
              <a:rPr lang="es-ES" sz="1800" dirty="0">
                <a:latin typeface="Apple Braille" pitchFamily="2" charset="0"/>
              </a:rPr>
              <a:t> case, SVM </a:t>
            </a:r>
            <a:r>
              <a:rPr lang="es-ES" sz="1800" dirty="0" err="1">
                <a:latin typeface="Apple Braille" pitchFamily="2" charset="0"/>
              </a:rPr>
              <a:t>works</a:t>
            </a:r>
            <a:r>
              <a:rPr lang="es-ES" sz="1800" dirty="0">
                <a:latin typeface="Apple Braille" pitchFamily="2" charset="0"/>
              </a:rPr>
              <a:t> in a </a:t>
            </a:r>
            <a:r>
              <a:rPr lang="es-ES" sz="1800" dirty="0" err="1">
                <a:latin typeface="Apple Braille" pitchFamily="2" charset="0"/>
              </a:rPr>
              <a:t>kernelized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space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with</a:t>
            </a:r>
            <a:r>
              <a:rPr lang="es-ES" sz="1800" dirty="0">
                <a:latin typeface="Apple Braille" pitchFamily="2" charset="0"/>
              </a:rPr>
              <a:t> a </a:t>
            </a:r>
            <a:r>
              <a:rPr lang="es-ES" sz="1800" dirty="0" err="1">
                <a:latin typeface="Apple Braille" pitchFamily="2" charset="0"/>
              </a:rPr>
              <a:t>rbf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kernel</a:t>
            </a:r>
            <a:r>
              <a:rPr lang="es-ES" sz="1800" dirty="0">
                <a:latin typeface="Apple Braille" pitchFamily="2" charset="0"/>
              </a:rPr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B520AA9-1F8F-A648-89EC-A34CF3172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084" y="5748679"/>
            <a:ext cx="2609916" cy="120346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AB9DF60-861F-C049-8A81-94782801D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663" y="2628197"/>
            <a:ext cx="38100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097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2CF219-1503-3540-AE5B-43C34270A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031" y="321176"/>
            <a:ext cx="6685413" cy="1057335"/>
          </a:xfrm>
        </p:spPr>
        <p:txBody>
          <a:bodyPr>
            <a:normAutofit/>
          </a:bodyPr>
          <a:lstStyle/>
          <a:p>
            <a:pPr algn="ctr"/>
            <a:r>
              <a:rPr lang="es-ES" sz="4000" b="1" dirty="0">
                <a:latin typeface="Apple Braille" pitchFamily="2" charset="0"/>
                <a:cs typeface="Angsana New" panose="02020603050405020304" pitchFamily="18" charset="-34"/>
              </a:rPr>
              <a:t>4. </a:t>
            </a:r>
            <a:r>
              <a:rPr lang="es-ES" sz="4000" b="1" dirty="0" err="1">
                <a:latin typeface="Apple Braille" pitchFamily="2" charset="0"/>
                <a:cs typeface="Angsana New" panose="02020603050405020304" pitchFamily="18" charset="-34"/>
              </a:rPr>
              <a:t>Analytics</a:t>
            </a:r>
            <a:endParaRPr lang="es-ES" sz="4000" b="1" dirty="0">
              <a:latin typeface="Apple Braille" pitchFamily="2" charset="0"/>
              <a:cs typeface="Angsana New" panose="02020603050405020304" pitchFamily="18" charset="-3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1020FC-1AE0-1D4B-AA4E-EF7ED9647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3" y="1378511"/>
            <a:ext cx="7022561" cy="4602382"/>
          </a:xfrm>
        </p:spPr>
        <p:txBody>
          <a:bodyPr>
            <a:normAutofit/>
          </a:bodyPr>
          <a:lstStyle/>
          <a:p>
            <a:r>
              <a:rPr lang="es-ES" sz="1800" dirty="0">
                <a:latin typeface="Apple Braille" pitchFamily="2" charset="0"/>
              </a:rPr>
              <a:t>To </a:t>
            </a:r>
            <a:r>
              <a:rPr lang="es-ES" sz="1800" dirty="0" err="1">
                <a:latin typeface="Apple Braille" pitchFamily="2" charset="0"/>
              </a:rPr>
              <a:t>calculate</a:t>
            </a:r>
            <a:r>
              <a:rPr lang="es-ES" sz="1800" dirty="0">
                <a:latin typeface="Apple Braille" pitchFamily="2" charset="0"/>
              </a:rPr>
              <a:t> a </a:t>
            </a:r>
            <a:r>
              <a:rPr lang="es-ES" sz="1800" dirty="0" err="1">
                <a:latin typeface="Apple Braille" pitchFamily="2" charset="0"/>
              </a:rPr>
              <a:t>cross-validation</a:t>
            </a:r>
            <a:r>
              <a:rPr lang="es-ES" sz="1800" dirty="0">
                <a:latin typeface="Apple Braille" pitchFamily="2" charset="0"/>
              </a:rPr>
              <a:t> 3 times </a:t>
            </a:r>
            <a:r>
              <a:rPr lang="es-ES" sz="1800" dirty="0" err="1">
                <a:latin typeface="Apple Braille" pitchFamily="2" charset="0"/>
              </a:rPr>
              <a:t>on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server </a:t>
            </a:r>
            <a:r>
              <a:rPr lang="es-ES" sz="1800" dirty="0" err="1">
                <a:latin typeface="Apple Braille" pitchFamily="2" charset="0"/>
              </a:rPr>
              <a:t>by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setting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last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parameter</a:t>
            </a:r>
            <a:r>
              <a:rPr lang="es-ES" sz="1800" dirty="0">
                <a:latin typeface="Apple Braille" pitchFamily="2" charset="0"/>
              </a:rPr>
              <a:t> to 1.</a:t>
            </a:r>
          </a:p>
          <a:p>
            <a:endParaRPr lang="es-ES" sz="1800" dirty="0">
              <a:latin typeface="Apple Braille" pitchFamily="2" charset="0"/>
            </a:endParaRPr>
          </a:p>
          <a:p>
            <a:r>
              <a:rPr lang="es-ES" sz="1800" dirty="0">
                <a:latin typeface="Apple Braille" pitchFamily="2" charset="0"/>
              </a:rPr>
              <a:t>Once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web server </a:t>
            </a:r>
            <a:r>
              <a:rPr lang="es-ES" sz="1800" dirty="0" err="1">
                <a:latin typeface="Apple Braille" pitchFamily="2" charset="0"/>
              </a:rPr>
              <a:t>receives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HTTP POST </a:t>
            </a:r>
            <a:r>
              <a:rPr lang="es-ES" sz="1800" dirty="0" err="1">
                <a:latin typeface="Apple Braille" pitchFamily="2" charset="0"/>
              </a:rPr>
              <a:t>message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from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Javascript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code</a:t>
            </a:r>
            <a:r>
              <a:rPr lang="es-ES" sz="1800" dirty="0">
                <a:latin typeface="Apple Braille" pitchFamily="2" charset="0"/>
              </a:rPr>
              <a:t>, </a:t>
            </a:r>
            <a:r>
              <a:rPr lang="es-ES" sz="1800" dirty="0" err="1">
                <a:latin typeface="Apple Braille" pitchFamily="2" charset="0"/>
              </a:rPr>
              <a:t>it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creates</a:t>
            </a:r>
            <a:r>
              <a:rPr lang="es-ES" sz="1800" dirty="0">
                <a:latin typeface="Apple Braille" pitchFamily="2" charset="0"/>
              </a:rPr>
              <a:t> a new </a:t>
            </a:r>
            <a:r>
              <a:rPr lang="es-ES" sz="1800" dirty="0" err="1">
                <a:latin typeface="Apple Braille" pitchFamily="2" charset="0"/>
              </a:rPr>
              <a:t>tuple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that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will</a:t>
            </a:r>
            <a:r>
              <a:rPr lang="es-ES" sz="1800" dirty="0">
                <a:latin typeface="Apple Braille" pitchFamily="2" charset="0"/>
              </a:rPr>
              <a:t> be </a:t>
            </a:r>
            <a:r>
              <a:rPr lang="es-ES" sz="1800" dirty="0" err="1">
                <a:latin typeface="Apple Braille" pitchFamily="2" charset="0"/>
              </a:rPr>
              <a:t>added</a:t>
            </a:r>
            <a:r>
              <a:rPr lang="es-ES" sz="1800" dirty="0">
                <a:latin typeface="Apple Braille" pitchFamily="2" charset="0"/>
              </a:rPr>
              <a:t> to </a:t>
            </a:r>
            <a:r>
              <a:rPr lang="es-ES" sz="1800" dirty="0" err="1">
                <a:latin typeface="Apple Braille" pitchFamily="2" charset="0"/>
              </a:rPr>
              <a:t>dataset.csv</a:t>
            </a:r>
            <a:r>
              <a:rPr lang="es-ES" sz="1800" dirty="0">
                <a:latin typeface="Apple Braille" pitchFamily="2" charset="0"/>
              </a:rPr>
              <a:t> and </a:t>
            </a:r>
            <a:r>
              <a:rPr lang="es-ES" sz="1800" dirty="0" err="1">
                <a:latin typeface="Apple Braille" pitchFamily="2" charset="0"/>
              </a:rPr>
              <a:t>will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classify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it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using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pre-</a:t>
            </a:r>
            <a:r>
              <a:rPr lang="es-ES" sz="1800" dirty="0" err="1">
                <a:latin typeface="Apple Braille" pitchFamily="2" charset="0"/>
              </a:rPr>
              <a:t>trained</a:t>
            </a:r>
            <a:r>
              <a:rPr lang="es-ES" sz="1800" dirty="0">
                <a:latin typeface="Apple Braille" pitchFamily="2" charset="0"/>
              </a:rPr>
              <a:t> SVM </a:t>
            </a:r>
            <a:r>
              <a:rPr lang="es-ES" sz="1800" dirty="0" err="1">
                <a:latin typeface="Apple Braille" pitchFamily="2" charset="0"/>
              </a:rPr>
              <a:t>classifier</a:t>
            </a:r>
            <a:r>
              <a:rPr lang="es-ES" sz="1800" dirty="0">
                <a:latin typeface="Apple Braille" pitchFamily="2" charset="0"/>
              </a:rPr>
              <a:t>.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new line </a:t>
            </a:r>
            <a:r>
              <a:rPr lang="es-ES" sz="1800" dirty="0" err="1">
                <a:latin typeface="Apple Braille" pitchFamily="2" charset="0"/>
              </a:rPr>
              <a:t>is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added</a:t>
            </a:r>
            <a:r>
              <a:rPr lang="es-ES" sz="1800" dirty="0">
                <a:latin typeface="Apple Braille" pitchFamily="2" charset="0"/>
              </a:rPr>
              <a:t>, and </a:t>
            </a:r>
            <a:r>
              <a:rPr lang="es-ES" sz="1800" dirty="0" err="1">
                <a:latin typeface="Apple Braille" pitchFamily="2" charset="0"/>
              </a:rPr>
              <a:t>then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function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calls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all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our</a:t>
            </a:r>
            <a:r>
              <a:rPr lang="es-ES" sz="1800" dirty="0">
                <a:latin typeface="Apple Braille" pitchFamily="2" charset="0"/>
              </a:rPr>
              <a:t> Python modules, </a:t>
            </a:r>
            <a:r>
              <a:rPr lang="es-ES" sz="1800" dirty="0" err="1">
                <a:latin typeface="Apple Braille" pitchFamily="2" charset="0"/>
              </a:rPr>
              <a:t>which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will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recalculate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all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additional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csv</a:t>
            </a:r>
            <a:r>
              <a:rPr lang="es-ES" sz="1800" dirty="0">
                <a:latin typeface="Apple Braille" pitchFamily="2" charset="0"/>
              </a:rPr>
              <a:t> files (</a:t>
            </a:r>
            <a:r>
              <a:rPr lang="es-ES" sz="1800" dirty="0" err="1">
                <a:latin typeface="Apple Braille" pitchFamily="2" charset="0"/>
              </a:rPr>
              <a:t>for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example</a:t>
            </a:r>
            <a:r>
              <a:rPr lang="es-ES" sz="1800" dirty="0">
                <a:latin typeface="Apple Braille" pitchFamily="2" charset="0"/>
              </a:rPr>
              <a:t>, * </a:t>
            </a:r>
            <a:r>
              <a:rPr lang="es-ES" sz="1800" dirty="0" err="1">
                <a:latin typeface="Apple Braille" pitchFamily="2" charset="0"/>
              </a:rPr>
              <a:t>frequency.csv</a:t>
            </a:r>
            <a:r>
              <a:rPr lang="es-ES" sz="1800" dirty="0">
                <a:latin typeface="Apple Braille" pitchFamily="2" charset="0"/>
              </a:rPr>
              <a:t> and * </a:t>
            </a:r>
            <a:r>
              <a:rPr lang="es-ES" sz="1800" dirty="0" err="1">
                <a:latin typeface="Apple Braille" pitchFamily="2" charset="0"/>
              </a:rPr>
              <a:t>instance.csv</a:t>
            </a:r>
            <a:r>
              <a:rPr lang="es-ES" sz="1800" dirty="0">
                <a:latin typeface="Apple Braille" pitchFamily="2" charset="0"/>
              </a:rPr>
              <a:t>), </a:t>
            </a:r>
            <a:r>
              <a:rPr lang="es-ES" sz="1800" dirty="0" err="1">
                <a:latin typeface="Apple Braille" pitchFamily="2" charset="0"/>
              </a:rPr>
              <a:t>required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by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interface.</a:t>
            </a:r>
          </a:p>
          <a:p>
            <a:endParaRPr lang="es-ES" sz="1800" dirty="0">
              <a:latin typeface="Apple Braille" pitchFamily="2" charset="0"/>
            </a:endParaRPr>
          </a:p>
          <a:p>
            <a:r>
              <a:rPr lang="es-ES" sz="1800" dirty="0">
                <a:latin typeface="Apple Braille" pitchFamily="2" charset="0"/>
              </a:rPr>
              <a:t>At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end</a:t>
            </a:r>
            <a:r>
              <a:rPr lang="es-ES" sz="1800" dirty="0">
                <a:latin typeface="Apple Braille" pitchFamily="2" charset="0"/>
              </a:rPr>
              <a:t> of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calculation</a:t>
            </a:r>
            <a:r>
              <a:rPr lang="es-ES" sz="1800" dirty="0">
                <a:latin typeface="Apple Braille" pitchFamily="2" charset="0"/>
              </a:rPr>
              <a:t>, </a:t>
            </a:r>
            <a:r>
              <a:rPr lang="es-ES" sz="1800" dirty="0" err="1">
                <a:latin typeface="Apple Braille" pitchFamily="2" charset="0"/>
              </a:rPr>
              <a:t>it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returns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ID </a:t>
            </a:r>
            <a:r>
              <a:rPr lang="es-ES" sz="1800" dirty="0" err="1">
                <a:latin typeface="Apple Braille" pitchFamily="2" charset="0"/>
              </a:rPr>
              <a:t>associated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with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newly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added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client</a:t>
            </a:r>
            <a:r>
              <a:rPr lang="es-ES" sz="1800" dirty="0">
                <a:latin typeface="Apple Braille" pitchFamily="2" charset="0"/>
              </a:rPr>
              <a:t> to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Javascript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code</a:t>
            </a:r>
            <a:r>
              <a:rPr lang="es-ES" sz="1800" dirty="0">
                <a:latin typeface="Apple Braille" pitchFamily="2" charset="0"/>
              </a:rPr>
              <a:t>. At </a:t>
            </a:r>
            <a:r>
              <a:rPr lang="es-ES" sz="1800" dirty="0" err="1">
                <a:latin typeface="Apple Braille" pitchFamily="2" charset="0"/>
              </a:rPr>
              <a:t>this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point</a:t>
            </a:r>
            <a:r>
              <a:rPr lang="es-ES" sz="1800" dirty="0">
                <a:latin typeface="Apple Braille" pitchFamily="2" charset="0"/>
              </a:rPr>
              <a:t>, </a:t>
            </a:r>
            <a:r>
              <a:rPr lang="es-ES" sz="1800" dirty="0" err="1">
                <a:latin typeface="Apple Braille" pitchFamily="2" charset="0"/>
              </a:rPr>
              <a:t>Javascript</a:t>
            </a:r>
            <a:r>
              <a:rPr lang="es-ES" sz="1800" dirty="0">
                <a:latin typeface="Apple Braille" pitchFamily="2" charset="0"/>
              </a:rPr>
              <a:t> can </a:t>
            </a:r>
            <a:r>
              <a:rPr lang="es-ES" sz="1800" dirty="0" err="1">
                <a:latin typeface="Apple Braille" pitchFamily="2" charset="0"/>
              </a:rPr>
              <a:t>make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an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alert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message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that</a:t>
            </a:r>
            <a:r>
              <a:rPr lang="es-ES" sz="1800" dirty="0">
                <a:latin typeface="Apple Braille" pitchFamily="2" charset="0"/>
              </a:rPr>
              <a:t> shows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ID </a:t>
            </a:r>
            <a:r>
              <a:rPr lang="es-ES" sz="1800" dirty="0" err="1">
                <a:latin typeface="Apple Braille" pitchFamily="2" charset="0"/>
              </a:rPr>
              <a:t>returned</a:t>
            </a:r>
            <a:r>
              <a:rPr lang="es-ES" sz="1800" dirty="0">
                <a:latin typeface="Apple Braille" pitchFamily="2" charset="0"/>
              </a:rPr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B520AA9-1F8F-A648-89EC-A34CF3172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084" y="5748679"/>
            <a:ext cx="2609916" cy="120346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A4989F3-146B-8946-8966-D54BFACA9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538" y="2476500"/>
            <a:ext cx="3797030" cy="151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79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2AC041-F851-3946-BE31-D553A09AB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9498" y="908344"/>
            <a:ext cx="5244301" cy="1538130"/>
          </a:xfrm>
        </p:spPr>
        <p:txBody>
          <a:bodyPr>
            <a:normAutofit/>
          </a:bodyPr>
          <a:lstStyle/>
          <a:p>
            <a:r>
              <a:rPr lang="es-ES" b="1" dirty="0" err="1">
                <a:latin typeface="Apple Braille" pitchFamily="2" charset="0"/>
              </a:rPr>
              <a:t>Index</a:t>
            </a:r>
            <a:endParaRPr lang="es-ES" b="1" dirty="0">
              <a:latin typeface="Apple Braille" pitchFamily="2" charset="0"/>
            </a:endParaRP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B6C29DB0-17E9-42FF-986E-0B7F493F4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99584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115AD956-A5B6-4760-B8B2-11E2DF6B0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Imagen 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B297AAF9-086C-7041-A09F-B6DE9869C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173" y="1757386"/>
            <a:ext cx="3267942" cy="3334634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BD246A-1CB0-084F-9808-C1FAEEAFE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5714" y="2478265"/>
            <a:ext cx="5383652" cy="3470097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s-ES" sz="1800" b="1" dirty="0" err="1">
                <a:latin typeface="Apple Braille" pitchFamily="2" charset="0"/>
                <a:cs typeface="Angsana New" panose="02020603050405020304" pitchFamily="18" charset="-34"/>
              </a:rPr>
              <a:t>Introduction</a:t>
            </a:r>
            <a:endParaRPr lang="es-ES" sz="1800" b="1" dirty="0">
              <a:latin typeface="Apple Braille" pitchFamily="2" charset="0"/>
              <a:cs typeface="Angsana New" panose="02020603050405020304" pitchFamily="18" charset="-34"/>
            </a:endParaRPr>
          </a:p>
          <a:p>
            <a:pPr marL="514350" indent="-514350">
              <a:buAutoNum type="arabicPeriod"/>
            </a:pPr>
            <a:r>
              <a:rPr lang="es-ES" sz="1800" b="1" dirty="0">
                <a:latin typeface="Apple Braille" pitchFamily="2" charset="0"/>
                <a:cs typeface="Angsana New" panose="02020603050405020304" pitchFamily="18" charset="-34"/>
              </a:rPr>
              <a:t>Project data</a:t>
            </a:r>
          </a:p>
          <a:p>
            <a:pPr marL="514350" indent="-514350">
              <a:buAutoNum type="arabicPeriod"/>
            </a:pPr>
            <a:r>
              <a:rPr lang="es-ES" sz="1800" b="1" dirty="0" err="1">
                <a:latin typeface="Apple Braille" pitchFamily="2" charset="0"/>
                <a:cs typeface="Angsana New" panose="02020603050405020304" pitchFamily="18" charset="-34"/>
              </a:rPr>
              <a:t>Visualization</a:t>
            </a:r>
            <a:endParaRPr lang="es-ES" sz="1800" b="1" dirty="0">
              <a:latin typeface="Apple Braille" pitchFamily="2" charset="0"/>
              <a:cs typeface="Angsana New" panose="02020603050405020304" pitchFamily="18" charset="-34"/>
            </a:endParaRPr>
          </a:p>
          <a:p>
            <a:pPr marL="457200" lvl="1" indent="0">
              <a:buNone/>
            </a:pPr>
            <a:r>
              <a:rPr lang="es-ES" sz="1800" dirty="0">
                <a:latin typeface="Apple Braille" pitchFamily="2" charset="0"/>
              </a:rPr>
              <a:t>3.1 </a:t>
            </a:r>
            <a:r>
              <a:rPr lang="es-ES" sz="1800" dirty="0" err="1">
                <a:latin typeface="Apple Braille" pitchFamily="2" charset="0"/>
              </a:rPr>
              <a:t>Scatterplot</a:t>
            </a:r>
            <a:endParaRPr lang="es-ES" sz="1800" dirty="0">
              <a:latin typeface="Apple Braille" pitchFamily="2" charset="0"/>
            </a:endParaRPr>
          </a:p>
          <a:p>
            <a:pPr marL="457200" lvl="1" indent="0">
              <a:buNone/>
            </a:pPr>
            <a:r>
              <a:rPr lang="es-ES" sz="1800" dirty="0">
                <a:latin typeface="Apple Braille" pitchFamily="2" charset="0"/>
              </a:rPr>
              <a:t>3.2 </a:t>
            </a:r>
            <a:r>
              <a:rPr lang="es-ES" sz="1800" dirty="0" err="1">
                <a:latin typeface="Apple Braille" pitchFamily="2" charset="0"/>
              </a:rPr>
              <a:t>Parallel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Coordinates</a:t>
            </a:r>
            <a:endParaRPr lang="es-ES" sz="1800" dirty="0">
              <a:latin typeface="Apple Braille" pitchFamily="2" charset="0"/>
            </a:endParaRPr>
          </a:p>
          <a:p>
            <a:pPr marL="457200" lvl="1" indent="0">
              <a:buNone/>
            </a:pPr>
            <a:r>
              <a:rPr lang="es-ES" sz="1800" dirty="0">
                <a:latin typeface="Apple Braille" pitchFamily="2" charset="0"/>
              </a:rPr>
              <a:t>3.3 </a:t>
            </a:r>
            <a:r>
              <a:rPr lang="es-ES" sz="1800" dirty="0" err="1">
                <a:latin typeface="Apple Braille" pitchFamily="2" charset="0"/>
              </a:rPr>
              <a:t>Linechart</a:t>
            </a:r>
            <a:endParaRPr lang="es-ES" sz="1800" dirty="0">
              <a:latin typeface="Apple Braille" pitchFamily="2" charset="0"/>
            </a:endParaRPr>
          </a:p>
          <a:p>
            <a:pPr marL="457200" lvl="1" indent="0">
              <a:buNone/>
            </a:pPr>
            <a:r>
              <a:rPr lang="es-ES" sz="1800" dirty="0">
                <a:latin typeface="Apple Braille" pitchFamily="2" charset="0"/>
              </a:rPr>
              <a:t>3.4 </a:t>
            </a:r>
            <a:r>
              <a:rPr lang="es-ES" sz="1800" dirty="0" err="1">
                <a:latin typeface="Apple Braille" pitchFamily="2" charset="0"/>
              </a:rPr>
              <a:t>Stacked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bacharts</a:t>
            </a:r>
            <a:endParaRPr lang="es-ES" sz="1800" dirty="0">
              <a:latin typeface="Apple Braille" pitchFamily="2" charset="0"/>
            </a:endParaRPr>
          </a:p>
          <a:p>
            <a:pPr marL="457200" lvl="1" indent="0">
              <a:buNone/>
            </a:pPr>
            <a:r>
              <a:rPr lang="es-ES" sz="1800" dirty="0">
                <a:latin typeface="Apple Braille" pitchFamily="2" charset="0"/>
              </a:rPr>
              <a:t>	3.4.1 </a:t>
            </a:r>
            <a:r>
              <a:rPr lang="es-ES" sz="1800" dirty="0" err="1">
                <a:latin typeface="Apple Braille" pitchFamily="2" charset="0"/>
              </a:rPr>
              <a:t>Age</a:t>
            </a:r>
            <a:endParaRPr lang="es-ES" sz="1800" dirty="0">
              <a:latin typeface="Apple Braille" pitchFamily="2" charset="0"/>
            </a:endParaRPr>
          </a:p>
          <a:p>
            <a:pPr marL="457200" lvl="1" indent="0">
              <a:buNone/>
            </a:pPr>
            <a:r>
              <a:rPr lang="es-ES" sz="1800" dirty="0">
                <a:latin typeface="Apple Braille" pitchFamily="2" charset="0"/>
              </a:rPr>
              <a:t>3.5 New Data </a:t>
            </a:r>
            <a:r>
              <a:rPr lang="es-ES" sz="1800" dirty="0" err="1">
                <a:latin typeface="Apple Braille" pitchFamily="2" charset="0"/>
              </a:rPr>
              <a:t>Form</a:t>
            </a:r>
            <a:endParaRPr lang="es-ES" sz="1800" dirty="0">
              <a:latin typeface="Apple Braille" pitchFamily="2" charset="0"/>
              <a:cs typeface="Angsana New" panose="02020603050405020304" pitchFamily="18" charset="-34"/>
            </a:endParaRPr>
          </a:p>
          <a:p>
            <a:pPr marL="514350" indent="-514350">
              <a:buAutoNum type="arabicPeriod"/>
            </a:pPr>
            <a:r>
              <a:rPr lang="es-ES" sz="1800" b="1" dirty="0" err="1">
                <a:latin typeface="Apple Braille" pitchFamily="2" charset="0"/>
                <a:cs typeface="Angsana New" panose="02020603050405020304" pitchFamily="18" charset="-34"/>
              </a:rPr>
              <a:t>Analytics</a:t>
            </a:r>
            <a:endParaRPr lang="es-ES" sz="1800" b="1" dirty="0">
              <a:latin typeface="Apple Braille" pitchFamily="2" charset="0"/>
              <a:cs typeface="Angsana New" panose="02020603050405020304" pitchFamily="18" charset="-34"/>
            </a:endParaRPr>
          </a:p>
          <a:p>
            <a:pPr marL="914400" lvl="2" indent="0">
              <a:buNone/>
            </a:pPr>
            <a:endParaRPr lang="es-ES" sz="1500" dirty="0"/>
          </a:p>
        </p:txBody>
      </p:sp>
      <p:pic>
        <p:nvPicPr>
          <p:cNvPr id="7" name="Gráfico 6" descr="Tendencia descendente en gráfico de barras">
            <a:extLst>
              <a:ext uri="{FF2B5EF4-FFF2-40B4-BE49-F238E27FC236}">
                <a16:creationId xmlns:a16="http://schemas.microsoft.com/office/drawing/2014/main" id="{899D8692-0902-254D-A3B6-82E505D1A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70413" y="5980153"/>
            <a:ext cx="914400" cy="914400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19CEE97-8E3A-A142-AFF5-0F3CBE2EAC95}"/>
              </a:ext>
            </a:extLst>
          </p:cNvPr>
          <p:cNvCxnSpPr/>
          <p:nvPr/>
        </p:nvCxnSpPr>
        <p:spPr>
          <a:xfrm>
            <a:off x="5805714" y="2249714"/>
            <a:ext cx="572189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8831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2CF219-1503-3540-AE5B-43C34270A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031" y="321176"/>
            <a:ext cx="6685413" cy="1057335"/>
          </a:xfrm>
        </p:spPr>
        <p:txBody>
          <a:bodyPr>
            <a:normAutofit/>
          </a:bodyPr>
          <a:lstStyle/>
          <a:p>
            <a:pPr algn="ctr"/>
            <a:r>
              <a:rPr lang="es-ES" sz="4000" b="1" dirty="0">
                <a:latin typeface="Apple Braille" pitchFamily="2" charset="0"/>
                <a:cs typeface="Angsana New" panose="02020603050405020304" pitchFamily="18" charset="-34"/>
              </a:rPr>
              <a:t>1. </a:t>
            </a:r>
            <a:r>
              <a:rPr lang="es-ES" sz="4000" b="1" dirty="0" err="1">
                <a:latin typeface="Apple Braille" pitchFamily="2" charset="0"/>
                <a:cs typeface="Angsana New" panose="02020603050405020304" pitchFamily="18" charset="-34"/>
              </a:rPr>
              <a:t>Introduction</a:t>
            </a:r>
            <a:endParaRPr lang="es-ES" sz="4000" b="1" dirty="0">
              <a:latin typeface="Apple Braille" pitchFamily="2" charset="0"/>
              <a:cs typeface="Angsana New" panose="02020603050405020304" pitchFamily="18" charset="-3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1020FC-1AE0-1D4B-AA4E-EF7ED9647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3" y="1164931"/>
            <a:ext cx="7022561" cy="4602382"/>
          </a:xfrm>
        </p:spPr>
        <p:txBody>
          <a:bodyPr>
            <a:noAutofit/>
          </a:bodyPr>
          <a:lstStyle/>
          <a:p>
            <a:r>
              <a:rPr lang="es-ES" sz="1800" dirty="0" err="1">
                <a:latin typeface="Apple Braille" pitchFamily="2" charset="0"/>
              </a:rPr>
              <a:t>This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project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consists</a:t>
            </a:r>
            <a:r>
              <a:rPr lang="es-ES" sz="1800" dirty="0">
                <a:latin typeface="Apple Braille" pitchFamily="2" charset="0"/>
              </a:rPr>
              <a:t> in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visualization</a:t>
            </a:r>
            <a:r>
              <a:rPr lang="es-ES" sz="1800" dirty="0">
                <a:latin typeface="Apple Braille" pitchFamily="2" charset="0"/>
              </a:rPr>
              <a:t> of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data of </a:t>
            </a:r>
            <a:r>
              <a:rPr lang="es-ES" sz="1800" dirty="0" err="1">
                <a:latin typeface="Apple Braille" pitchFamily="2" charset="0"/>
              </a:rPr>
              <a:t>credit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card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owners</a:t>
            </a:r>
            <a:r>
              <a:rPr lang="es-ES" sz="1800" dirty="0">
                <a:latin typeface="Apple Braille" pitchFamily="2" charset="0"/>
              </a:rPr>
              <a:t> so </a:t>
            </a:r>
            <a:r>
              <a:rPr lang="es-ES" sz="1800" dirty="0" err="1">
                <a:latin typeface="Apple Braille" pitchFamily="2" charset="0"/>
              </a:rPr>
              <a:t>that</a:t>
            </a:r>
            <a:r>
              <a:rPr lang="es-ES" sz="1800" dirty="0">
                <a:latin typeface="Apple Braille" pitchFamily="2" charset="0"/>
              </a:rPr>
              <a:t> a </a:t>
            </a:r>
            <a:r>
              <a:rPr lang="es-ES" sz="1800" dirty="0" err="1">
                <a:latin typeface="Apple Braille" pitchFamily="2" charset="0"/>
              </a:rPr>
              <a:t>bank</a:t>
            </a:r>
            <a:r>
              <a:rPr lang="es-ES" sz="1800" dirty="0">
                <a:latin typeface="Apple Braille" pitchFamily="2" charset="0"/>
              </a:rPr>
              <a:t> manager </a:t>
            </a:r>
            <a:r>
              <a:rPr lang="es-ES" sz="1800" dirty="0" err="1">
                <a:latin typeface="Apple Braille" pitchFamily="2" charset="0"/>
              </a:rPr>
              <a:t>knows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clients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that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supposedly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will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not</a:t>
            </a:r>
            <a:r>
              <a:rPr lang="es-ES" sz="1800" dirty="0">
                <a:latin typeface="Apple Braille" pitchFamily="2" charset="0"/>
              </a:rPr>
              <a:t> be </a:t>
            </a:r>
            <a:r>
              <a:rPr lang="es-ES" sz="1800" dirty="0" err="1">
                <a:latin typeface="Apple Braille" pitchFamily="2" charset="0"/>
              </a:rPr>
              <a:t>able</a:t>
            </a:r>
            <a:r>
              <a:rPr lang="es-ES" sz="1800" dirty="0">
                <a:latin typeface="Apple Braille" pitchFamily="2" charset="0"/>
              </a:rPr>
              <a:t> to </a:t>
            </a:r>
            <a:r>
              <a:rPr lang="es-ES" sz="1800" dirty="0" err="1">
                <a:latin typeface="Apple Braille" pitchFamily="2" charset="0"/>
              </a:rPr>
              <a:t>pay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invoice</a:t>
            </a:r>
            <a:r>
              <a:rPr lang="es-ES" sz="1800" dirty="0">
                <a:latin typeface="Apple Braille" pitchFamily="2" charset="0"/>
              </a:rPr>
              <a:t> of </a:t>
            </a:r>
            <a:r>
              <a:rPr lang="es-ES" sz="1800" dirty="0" err="1">
                <a:latin typeface="Apple Braille" pitchFamily="2" charset="0"/>
              </a:rPr>
              <a:t>their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credit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card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following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month</a:t>
            </a:r>
            <a:endParaRPr lang="es-ES" sz="1800" dirty="0">
              <a:latin typeface="Apple Braille" pitchFamily="2" charset="0"/>
            </a:endParaRPr>
          </a:p>
          <a:p>
            <a:endParaRPr lang="es-ES" sz="1800" dirty="0">
              <a:latin typeface="Apple Braille" pitchFamily="2" charset="0"/>
            </a:endParaRPr>
          </a:p>
          <a:p>
            <a:r>
              <a:rPr lang="es-ES" sz="1800" dirty="0" err="1">
                <a:latin typeface="Apple Braille" pitchFamily="2" charset="0"/>
              </a:rPr>
              <a:t>We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mainly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pay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attention</a:t>
            </a:r>
            <a:r>
              <a:rPr lang="es-ES" sz="1800" dirty="0">
                <a:latin typeface="Apple Braille" pitchFamily="2" charset="0"/>
              </a:rPr>
              <a:t> to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latest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payments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made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by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customers</a:t>
            </a:r>
            <a:r>
              <a:rPr lang="es-ES" sz="1800" dirty="0">
                <a:latin typeface="Apple Braille" pitchFamily="2" charset="0"/>
              </a:rPr>
              <a:t> and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balances of </a:t>
            </a:r>
            <a:r>
              <a:rPr lang="es-ES" sz="1800" dirty="0" err="1">
                <a:latin typeface="Apple Braille" pitchFamily="2" charset="0"/>
              </a:rPr>
              <a:t>their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corresponding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bank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accounts</a:t>
            </a:r>
            <a:endParaRPr lang="es-ES" sz="1800" dirty="0">
              <a:latin typeface="Apple Braille" pitchFamily="2" charset="0"/>
            </a:endParaRPr>
          </a:p>
          <a:p>
            <a:endParaRPr lang="es-ES" sz="1800" dirty="0">
              <a:latin typeface="Apple Braille" pitchFamily="2" charset="0"/>
            </a:endParaRPr>
          </a:p>
          <a:p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system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is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based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on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an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automatic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learning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algorithm</a:t>
            </a:r>
            <a:r>
              <a:rPr lang="es-ES" sz="1800" dirty="0">
                <a:latin typeface="Apple Braille" pitchFamily="2" charset="0"/>
              </a:rPr>
              <a:t> to </a:t>
            </a:r>
            <a:r>
              <a:rPr lang="es-ES" sz="1800" dirty="0" err="1">
                <a:latin typeface="Apple Braille" pitchFamily="2" charset="0"/>
              </a:rPr>
              <a:t>classify</a:t>
            </a:r>
            <a:r>
              <a:rPr lang="es-ES" sz="1800" dirty="0">
                <a:latin typeface="Apple Braille" pitchFamily="2" charset="0"/>
              </a:rPr>
              <a:t> new </a:t>
            </a:r>
            <a:r>
              <a:rPr lang="es-ES" sz="1800" dirty="0" err="1">
                <a:latin typeface="Apple Braille" pitchFamily="2" charset="0"/>
              </a:rPr>
              <a:t>clients</a:t>
            </a:r>
            <a:r>
              <a:rPr lang="es-ES" sz="1800" dirty="0">
                <a:latin typeface="Apple Braille" pitchFamily="2" charset="0"/>
              </a:rPr>
              <a:t>, </a:t>
            </a:r>
            <a:r>
              <a:rPr lang="es-ES" sz="1800" dirty="0" err="1">
                <a:latin typeface="Apple Braille" pitchFamily="2" charset="0"/>
              </a:rPr>
              <a:t>which</a:t>
            </a:r>
            <a:r>
              <a:rPr lang="es-ES" sz="1800" dirty="0">
                <a:latin typeface="Apple Braille" pitchFamily="2" charset="0"/>
              </a:rPr>
              <a:t> can be </a:t>
            </a:r>
            <a:r>
              <a:rPr lang="es-ES" sz="1800" dirty="0" err="1">
                <a:latin typeface="Apple Braille" pitchFamily="2" charset="0"/>
              </a:rPr>
              <a:t>added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from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interface </a:t>
            </a:r>
            <a:r>
              <a:rPr lang="es-ES" sz="1800" dirty="0" err="1">
                <a:latin typeface="Apple Braille" pitchFamily="2" charset="0"/>
              </a:rPr>
              <a:t>using</a:t>
            </a:r>
            <a:r>
              <a:rPr lang="es-ES" sz="1800" dirty="0">
                <a:latin typeface="Apple Braille" pitchFamily="2" charset="0"/>
              </a:rPr>
              <a:t> a </a:t>
            </a:r>
            <a:r>
              <a:rPr lang="es-ES" sz="1800" dirty="0" err="1">
                <a:latin typeface="Apple Braille" pitchFamily="2" charset="0"/>
              </a:rPr>
              <a:t>form</a:t>
            </a:r>
            <a:r>
              <a:rPr lang="es-ES" sz="1800" dirty="0">
                <a:latin typeface="Apple Braille" pitchFamily="2" charset="0"/>
              </a:rPr>
              <a:t> and to </a:t>
            </a:r>
            <a:r>
              <a:rPr lang="es-ES" sz="1800" dirty="0" err="1">
                <a:latin typeface="Apple Braille" pitchFamily="2" charset="0"/>
              </a:rPr>
              <a:t>represent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them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by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updating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all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views</a:t>
            </a:r>
            <a:r>
              <a:rPr lang="es-ES" sz="1800" dirty="0">
                <a:latin typeface="Apple Braille" pitchFamily="2" charset="0"/>
              </a:rPr>
              <a:t>.</a:t>
            </a:r>
          </a:p>
          <a:p>
            <a:endParaRPr lang="es-ES" sz="1800" dirty="0">
              <a:latin typeface="Apple Braille" pitchFamily="2" charset="0"/>
            </a:endParaRPr>
          </a:p>
          <a:p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prediction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is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made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by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an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automatic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learning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algorithm</a:t>
            </a:r>
            <a:endParaRPr lang="es-ES" sz="1800" dirty="0">
              <a:latin typeface="Apple Braille" pitchFamily="2" charset="0"/>
            </a:endParaRPr>
          </a:p>
          <a:p>
            <a:pPr marL="0" indent="0">
              <a:buNone/>
            </a:pPr>
            <a:endParaRPr lang="es-ES" sz="1800" dirty="0">
              <a:latin typeface="Apple Braille" pitchFamily="2" charset="0"/>
            </a:endParaRPr>
          </a:p>
          <a:p>
            <a:r>
              <a:rPr lang="es-ES" sz="1800" dirty="0" err="1">
                <a:latin typeface="Apple Braille" pitchFamily="2" charset="0"/>
              </a:rPr>
              <a:t>It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is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also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combined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with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an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efficient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visualization</a:t>
            </a:r>
            <a:r>
              <a:rPr lang="es-ES" sz="1800" dirty="0">
                <a:latin typeface="Apple Braille" pitchFamily="2" charset="0"/>
              </a:rPr>
              <a:t> of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entire</a:t>
            </a:r>
            <a:r>
              <a:rPr lang="es-ES" sz="1800" dirty="0">
                <a:latin typeface="Apple Braille" pitchFamily="2" charset="0"/>
              </a:rPr>
              <a:t> data set.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B520AA9-1F8F-A648-89EC-A34CF3172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084" y="5748679"/>
            <a:ext cx="2609916" cy="120346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8B35BCD-A8FB-CD43-854D-A90EF9137D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846"/>
          <a:stretch/>
        </p:blipFill>
        <p:spPr>
          <a:xfrm>
            <a:off x="7814060" y="1615537"/>
            <a:ext cx="4041057" cy="330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97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2CF219-1503-3540-AE5B-43C34270A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031" y="321176"/>
            <a:ext cx="6685413" cy="1057335"/>
          </a:xfrm>
        </p:spPr>
        <p:txBody>
          <a:bodyPr>
            <a:normAutofit/>
          </a:bodyPr>
          <a:lstStyle/>
          <a:p>
            <a:pPr algn="ctr"/>
            <a:r>
              <a:rPr lang="es-ES" sz="4000" b="1" dirty="0">
                <a:latin typeface="Apple Braille" pitchFamily="2" charset="0"/>
                <a:cs typeface="Angsana New" panose="02020603050405020304" pitchFamily="18" charset="-34"/>
              </a:rPr>
              <a:t>2. Project data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1020FC-1AE0-1D4B-AA4E-EF7ED9647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3" y="1273003"/>
            <a:ext cx="7022561" cy="4602382"/>
          </a:xfrm>
        </p:spPr>
        <p:txBody>
          <a:bodyPr>
            <a:noAutofit/>
          </a:bodyPr>
          <a:lstStyle/>
          <a:p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data of </a:t>
            </a:r>
            <a:r>
              <a:rPr lang="es-ES" sz="1800" dirty="0" err="1">
                <a:latin typeface="Apple Braille" pitchFamily="2" charset="0"/>
              </a:rPr>
              <a:t>our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project</a:t>
            </a:r>
            <a:r>
              <a:rPr lang="es-ES" sz="1800" dirty="0">
                <a:latin typeface="Apple Braille" pitchFamily="2" charset="0"/>
              </a:rPr>
              <a:t> has </a:t>
            </a:r>
            <a:r>
              <a:rPr lang="es-ES" sz="1800" dirty="0" err="1">
                <a:latin typeface="Apple Braille" pitchFamily="2" charset="0"/>
              </a:rPr>
              <a:t>been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taken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from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following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database</a:t>
            </a:r>
            <a:r>
              <a:rPr lang="es-ES" sz="1800" dirty="0">
                <a:latin typeface="Apple Braille" pitchFamily="2" charset="0"/>
              </a:rPr>
              <a:t>: </a:t>
            </a:r>
            <a:r>
              <a:rPr lang="es-ES" sz="1800" dirty="0">
                <a:hlinkClick r:id="rId2"/>
              </a:rPr>
              <a:t>https://archive.ics.uci.edu/ml/datasets/default+of+credit+card+clients</a:t>
            </a:r>
            <a:endParaRPr lang="es-ES" sz="1800" dirty="0"/>
          </a:p>
          <a:p>
            <a:endParaRPr lang="es-ES" sz="1800" dirty="0"/>
          </a:p>
          <a:p>
            <a:r>
              <a:rPr lang="es-ES" sz="1800" dirty="0" err="1">
                <a:latin typeface="Apple Braille" pitchFamily="2" charset="0"/>
              </a:rPr>
              <a:t>It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contains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approximately</a:t>
            </a:r>
            <a:r>
              <a:rPr lang="es-ES" sz="1800" dirty="0">
                <a:latin typeface="Apple Braille" pitchFamily="2" charset="0"/>
              </a:rPr>
              <a:t> 30,000 </a:t>
            </a:r>
            <a:r>
              <a:rPr lang="es-ES" sz="1800" dirty="0" err="1">
                <a:latin typeface="Apple Braille" pitchFamily="2" charset="0"/>
              </a:rPr>
              <a:t>tuples</a:t>
            </a:r>
            <a:r>
              <a:rPr lang="es-ES" sz="1800" dirty="0">
                <a:latin typeface="Apple Braille" pitchFamily="2" charset="0"/>
              </a:rPr>
              <a:t>, </a:t>
            </a:r>
            <a:r>
              <a:rPr lang="es-ES" sz="1800" dirty="0" err="1">
                <a:latin typeface="Apple Braille" pitchFamily="2" charset="0"/>
              </a:rPr>
              <a:t>each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with</a:t>
            </a:r>
            <a:r>
              <a:rPr lang="es-ES" sz="1800" dirty="0">
                <a:latin typeface="Apple Braille" pitchFamily="2" charset="0"/>
              </a:rPr>
              <a:t> 24 </a:t>
            </a:r>
            <a:r>
              <a:rPr lang="es-ES" sz="1800" dirty="0" err="1">
                <a:latin typeface="Apple Braille" pitchFamily="2" charset="0"/>
              </a:rPr>
              <a:t>attributes</a:t>
            </a:r>
            <a:endParaRPr lang="es-ES" sz="1800" dirty="0">
              <a:latin typeface="Apple Braille" pitchFamily="2" charset="0"/>
            </a:endParaRPr>
          </a:p>
          <a:p>
            <a:endParaRPr lang="es-ES" sz="1800" dirty="0">
              <a:latin typeface="Apple Braille" pitchFamily="2" charset="0"/>
            </a:endParaRPr>
          </a:p>
          <a:p>
            <a:r>
              <a:rPr lang="es-ES" sz="1800" dirty="0" err="1">
                <a:latin typeface="Apple Braille" pitchFamily="2" charset="0"/>
              </a:rPr>
              <a:t>Some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values</a:t>
            </a:r>
            <a:r>
              <a:rPr lang="es-ES" sz="1800" dirty="0">
                <a:latin typeface="Apple Braille" pitchFamily="2" charset="0"/>
              </a:rPr>
              <a:t> ​​</a:t>
            </a:r>
            <a:r>
              <a:rPr lang="es-ES" sz="1800" dirty="0" err="1">
                <a:latin typeface="Apple Braille" pitchFamily="2" charset="0"/>
              </a:rPr>
              <a:t>were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eliminated</a:t>
            </a:r>
            <a:r>
              <a:rPr lang="es-ES" sz="1800" dirty="0">
                <a:latin typeface="Apple Braille" pitchFamily="2" charset="0"/>
              </a:rPr>
              <a:t> to </a:t>
            </a:r>
            <a:r>
              <a:rPr lang="es-ES" sz="1800" dirty="0" err="1">
                <a:latin typeface="Apple Braille" pitchFamily="2" charset="0"/>
              </a:rPr>
              <a:t>have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useful</a:t>
            </a:r>
            <a:r>
              <a:rPr lang="es-ES" sz="1800" dirty="0">
                <a:latin typeface="Apple Braille" pitchFamily="2" charset="0"/>
              </a:rPr>
              <a:t> and </a:t>
            </a:r>
            <a:r>
              <a:rPr lang="es-ES" sz="1800" dirty="0" err="1">
                <a:latin typeface="Apple Braille" pitchFamily="2" charset="0"/>
              </a:rPr>
              <a:t>interesting</a:t>
            </a:r>
            <a:r>
              <a:rPr lang="es-ES" sz="1800" dirty="0">
                <a:latin typeface="Apple Braille" pitchFamily="2" charset="0"/>
              </a:rPr>
              <a:t> data, to </a:t>
            </a:r>
            <a:r>
              <a:rPr lang="es-ES" sz="1800" dirty="0" err="1">
                <a:latin typeface="Apple Braille" pitchFamily="2" charset="0"/>
              </a:rPr>
              <a:t>finally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obtain</a:t>
            </a:r>
            <a:r>
              <a:rPr lang="es-ES" sz="1800" dirty="0">
                <a:latin typeface="Apple Braille" pitchFamily="2" charset="0"/>
              </a:rPr>
              <a:t> a set of 15,337 </a:t>
            </a:r>
            <a:r>
              <a:rPr lang="es-ES" sz="1800" dirty="0" err="1">
                <a:latin typeface="Apple Braille" pitchFamily="2" charset="0"/>
              </a:rPr>
              <a:t>tuples</a:t>
            </a:r>
            <a:r>
              <a:rPr lang="es-ES" sz="1800" dirty="0">
                <a:latin typeface="Apple Braille" pitchFamily="2" charset="0"/>
              </a:rPr>
              <a:t> and 19 </a:t>
            </a:r>
            <a:r>
              <a:rPr lang="es-ES" sz="1800" dirty="0" err="1">
                <a:latin typeface="Apple Braille" pitchFamily="2" charset="0"/>
              </a:rPr>
              <a:t>attributes</a:t>
            </a:r>
            <a:r>
              <a:rPr lang="es-ES" sz="1800" dirty="0">
                <a:latin typeface="Apple Braille" pitchFamily="2" charset="0"/>
              </a:rPr>
              <a:t>.</a:t>
            </a:r>
          </a:p>
          <a:p>
            <a:endParaRPr lang="es-ES" sz="1800" dirty="0">
              <a:latin typeface="Apple Braille" pitchFamily="2" charset="0"/>
            </a:endParaRPr>
          </a:p>
          <a:p>
            <a:r>
              <a:rPr lang="es-ES" sz="1800" dirty="0" err="1">
                <a:latin typeface="Apple Braille" pitchFamily="2" charset="0"/>
              </a:rPr>
              <a:t>This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calculation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was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made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using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Python </a:t>
            </a:r>
            <a:r>
              <a:rPr lang="es-ES" sz="1800" dirty="0" err="1">
                <a:latin typeface="Apple Braille" pitchFamily="2" charset="0"/>
              </a:rPr>
              <a:t>function</a:t>
            </a:r>
            <a:r>
              <a:rPr lang="es-ES" sz="1800" dirty="0">
                <a:latin typeface="Apple Braille" pitchFamily="2" charset="0"/>
              </a:rPr>
              <a:t> "</a:t>
            </a:r>
            <a:r>
              <a:rPr lang="es-ES" sz="1800" dirty="0" err="1">
                <a:latin typeface="Apple Braille" pitchFamily="2" charset="0"/>
              </a:rPr>
              <a:t>preprocessing.action</a:t>
            </a:r>
            <a:r>
              <a:rPr lang="es-ES" sz="1800" dirty="0">
                <a:latin typeface="Apple Braille" pitchFamily="2" charset="0"/>
              </a:rPr>
              <a:t> ()", </a:t>
            </a:r>
            <a:r>
              <a:rPr lang="es-ES" sz="1800" dirty="0" err="1">
                <a:latin typeface="Apple Braille" pitchFamily="2" charset="0"/>
              </a:rPr>
              <a:t>which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creates</a:t>
            </a:r>
            <a:r>
              <a:rPr lang="es-ES" sz="1800" dirty="0">
                <a:latin typeface="Apple Braille" pitchFamily="2" charset="0"/>
              </a:rPr>
              <a:t> a new </a:t>
            </a:r>
            <a:r>
              <a:rPr lang="es-ES" sz="1800" dirty="0" err="1">
                <a:latin typeface="Apple Braille" pitchFamily="2" charset="0"/>
              </a:rPr>
              <a:t>csv</a:t>
            </a:r>
            <a:r>
              <a:rPr lang="es-ES" sz="1800" dirty="0">
                <a:latin typeface="Apple Braille" pitchFamily="2" charset="0"/>
              </a:rPr>
              <a:t> file </a:t>
            </a:r>
            <a:r>
              <a:rPr lang="es-ES" sz="1800" dirty="0" err="1">
                <a:latin typeface="Apple Braille" pitchFamily="2" charset="0"/>
              </a:rPr>
              <a:t>named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dataset.csv</a:t>
            </a:r>
            <a:r>
              <a:rPr lang="es-ES" sz="1800" dirty="0">
                <a:latin typeface="Apple Braille" pitchFamily="2" charset="0"/>
              </a:rPr>
              <a:t>.</a:t>
            </a:r>
          </a:p>
          <a:p>
            <a:endParaRPr lang="es-ES" sz="1800" dirty="0">
              <a:latin typeface="Apple Braille" pitchFamily="2" charset="0"/>
            </a:endParaRPr>
          </a:p>
          <a:p>
            <a:r>
              <a:rPr lang="es-ES" sz="1800" dirty="0" err="1">
                <a:latin typeface="Apple Braille" pitchFamily="2" charset="0"/>
              </a:rPr>
              <a:t>We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have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six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numerical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attributes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named</a:t>
            </a:r>
            <a:r>
              <a:rPr lang="es-ES" sz="1800" dirty="0">
                <a:latin typeface="Apple Braille" pitchFamily="2" charset="0"/>
              </a:rPr>
              <a:t>, </a:t>
            </a:r>
            <a:r>
              <a:rPr lang="es-ES" sz="1800" dirty="0" err="1">
                <a:latin typeface="Apple Braille" pitchFamily="2" charset="0"/>
              </a:rPr>
              <a:t>one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for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each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month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from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September</a:t>
            </a:r>
            <a:r>
              <a:rPr lang="es-ES" sz="1800" dirty="0">
                <a:latin typeface="Apple Braille" pitchFamily="2" charset="0"/>
              </a:rPr>
              <a:t> 2005 to </a:t>
            </a:r>
            <a:r>
              <a:rPr lang="es-ES" sz="1800" dirty="0" err="1">
                <a:latin typeface="Apple Braille" pitchFamily="2" charset="0"/>
              </a:rPr>
              <a:t>April</a:t>
            </a:r>
            <a:r>
              <a:rPr lang="es-ES" sz="1800" dirty="0">
                <a:latin typeface="Apple Braille" pitchFamily="2" charset="0"/>
              </a:rPr>
              <a:t> 2005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B520AA9-1F8F-A648-89EC-A34CF3172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2084" y="5748679"/>
            <a:ext cx="2609916" cy="120346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730AA80-BABE-6B40-89A4-1950AFC61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470" y="2526597"/>
            <a:ext cx="4045647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45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2CF219-1503-3540-AE5B-43C34270A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031" y="321176"/>
            <a:ext cx="6685413" cy="1057335"/>
          </a:xfrm>
        </p:spPr>
        <p:txBody>
          <a:bodyPr>
            <a:normAutofit/>
          </a:bodyPr>
          <a:lstStyle/>
          <a:p>
            <a:pPr algn="ctr"/>
            <a:r>
              <a:rPr lang="es-ES" sz="4000" b="1" dirty="0">
                <a:latin typeface="Apple Braille" pitchFamily="2" charset="0"/>
                <a:cs typeface="Angsana New" panose="02020603050405020304" pitchFamily="18" charset="-34"/>
              </a:rPr>
              <a:t>3. </a:t>
            </a:r>
            <a:r>
              <a:rPr lang="es-ES" sz="4000" b="1" dirty="0" err="1">
                <a:latin typeface="Apple Braille" pitchFamily="2" charset="0"/>
                <a:cs typeface="Angsana New" panose="02020603050405020304" pitchFamily="18" charset="-34"/>
              </a:rPr>
              <a:t>Visualization</a:t>
            </a:r>
            <a:endParaRPr lang="es-ES" sz="4000" b="1" dirty="0">
              <a:latin typeface="Apple Braille" pitchFamily="2" charset="0"/>
              <a:cs typeface="Angsana New" panose="02020603050405020304" pitchFamily="18" charset="-3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1020FC-1AE0-1D4B-AA4E-EF7ED9647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3" y="1378511"/>
            <a:ext cx="7022561" cy="4602382"/>
          </a:xfrm>
        </p:spPr>
        <p:txBody>
          <a:bodyPr>
            <a:normAutofit/>
          </a:bodyPr>
          <a:lstStyle/>
          <a:p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visualization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is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constituted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by</a:t>
            </a:r>
            <a:r>
              <a:rPr lang="es-ES" sz="1800" dirty="0">
                <a:latin typeface="Apple Braille" pitchFamily="2" charset="0"/>
              </a:rPr>
              <a:t> 7 </a:t>
            </a:r>
            <a:r>
              <a:rPr lang="es-ES" sz="1800" dirty="0" err="1">
                <a:latin typeface="Apple Braille" pitchFamily="2" charset="0"/>
              </a:rPr>
              <a:t>views</a:t>
            </a:r>
            <a:r>
              <a:rPr lang="es-ES" sz="1800" dirty="0">
                <a:latin typeface="Apple Braille" pitchFamily="2" charset="0"/>
              </a:rPr>
              <a:t>, </a:t>
            </a:r>
            <a:r>
              <a:rPr lang="es-ES" sz="1800" dirty="0" err="1">
                <a:latin typeface="Apple Braille" pitchFamily="2" charset="0"/>
              </a:rPr>
              <a:t>each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with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different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aspects</a:t>
            </a:r>
            <a:r>
              <a:rPr lang="es-ES" sz="1800" dirty="0">
                <a:latin typeface="Apple Braille" pitchFamily="2" charset="0"/>
              </a:rPr>
              <a:t> of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data set.</a:t>
            </a:r>
          </a:p>
          <a:p>
            <a:endParaRPr lang="es-ES" sz="1800" dirty="0">
              <a:latin typeface="Apple Braille" pitchFamily="2" charset="0"/>
            </a:endParaRPr>
          </a:p>
          <a:p>
            <a:endParaRPr lang="es-ES" sz="1800" dirty="0">
              <a:latin typeface="Apple Braille" pitchFamily="2" charset="0"/>
            </a:endParaRPr>
          </a:p>
          <a:p>
            <a:endParaRPr lang="es-ES" sz="1800" dirty="0">
              <a:latin typeface="Apple Braille" pitchFamily="2" charset="0"/>
            </a:endParaRPr>
          </a:p>
          <a:p>
            <a:endParaRPr lang="es-ES" sz="1800" dirty="0">
              <a:latin typeface="Apple Braille" pitchFamily="2" charset="0"/>
            </a:endParaRPr>
          </a:p>
          <a:p>
            <a:endParaRPr lang="es-ES" sz="1800" dirty="0">
              <a:latin typeface="Apple Braille" pitchFamily="2" charset="0"/>
            </a:endParaRPr>
          </a:p>
          <a:p>
            <a:r>
              <a:rPr lang="es-ES" sz="1800" dirty="0" err="1">
                <a:latin typeface="Apple Braille" pitchFamily="2" charset="0"/>
              </a:rPr>
              <a:t>All</a:t>
            </a:r>
            <a:r>
              <a:rPr lang="es-ES" sz="1800" dirty="0">
                <a:latin typeface="Apple Braille" pitchFamily="2" charset="0"/>
              </a:rPr>
              <a:t> of </a:t>
            </a:r>
            <a:r>
              <a:rPr lang="es-ES" sz="1800" dirty="0" err="1">
                <a:latin typeface="Apple Braille" pitchFamily="2" charset="0"/>
              </a:rPr>
              <a:t>them</a:t>
            </a:r>
            <a:r>
              <a:rPr lang="es-ES" sz="1800" dirty="0">
                <a:latin typeface="Apple Braille" pitchFamily="2" charset="0"/>
              </a:rPr>
              <a:t> are </a:t>
            </a:r>
            <a:r>
              <a:rPr lang="es-ES" sz="1800" dirty="0" err="1">
                <a:latin typeface="Apple Braille" pitchFamily="2" charset="0"/>
              </a:rPr>
              <a:t>coordinated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with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each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other</a:t>
            </a:r>
            <a:r>
              <a:rPr lang="es-ES" sz="1800" dirty="0">
                <a:latin typeface="Apple Braille" pitchFamily="2" charset="0"/>
              </a:rPr>
              <a:t>, so </a:t>
            </a:r>
            <a:r>
              <a:rPr lang="es-ES" sz="1800" dirty="0" err="1">
                <a:latin typeface="Apple Braille" pitchFamily="2" charset="0"/>
              </a:rPr>
              <a:t>when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clicking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on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an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element</a:t>
            </a:r>
            <a:r>
              <a:rPr lang="es-ES" sz="1800" dirty="0">
                <a:latin typeface="Apple Braille" pitchFamily="2" charset="0"/>
              </a:rPr>
              <a:t> of a </a:t>
            </a:r>
            <a:r>
              <a:rPr lang="es-ES" sz="1800" dirty="0" err="1">
                <a:latin typeface="Apple Braille" pitchFamily="2" charset="0"/>
              </a:rPr>
              <a:t>certain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view</a:t>
            </a:r>
            <a:r>
              <a:rPr lang="es-ES" sz="1800" dirty="0">
                <a:latin typeface="Apple Braille" pitchFamily="2" charset="0"/>
              </a:rPr>
              <a:t>,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controller</a:t>
            </a:r>
            <a:r>
              <a:rPr lang="es-ES" sz="1800" dirty="0">
                <a:latin typeface="Apple Braille" pitchFamily="2" charset="0"/>
              </a:rPr>
              <a:t> of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event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will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highlight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some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elements</a:t>
            </a:r>
            <a:r>
              <a:rPr lang="es-ES" sz="1800" dirty="0">
                <a:latin typeface="Apple Braille" pitchFamily="2" charset="0"/>
              </a:rPr>
              <a:t> in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others</a:t>
            </a:r>
            <a:r>
              <a:rPr lang="es-ES" sz="1800" dirty="0">
                <a:latin typeface="Apple Braille" pitchFamily="2" charset="0"/>
              </a:rPr>
              <a:t> and / </a:t>
            </a:r>
            <a:r>
              <a:rPr lang="es-ES" sz="1800" dirty="0" err="1">
                <a:latin typeface="Apple Braille" pitchFamily="2" charset="0"/>
              </a:rPr>
              <a:t>or</a:t>
            </a:r>
            <a:r>
              <a:rPr lang="es-ES" sz="1800" dirty="0">
                <a:latin typeface="Apple Braille" pitchFamily="2" charset="0"/>
              </a:rPr>
              <a:t> show </a:t>
            </a:r>
            <a:r>
              <a:rPr lang="es-ES" sz="1800" dirty="0" err="1">
                <a:latin typeface="Apple Braille" pitchFamily="2" charset="0"/>
              </a:rPr>
              <a:t>other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information</a:t>
            </a:r>
            <a:r>
              <a:rPr lang="es-ES" sz="1800" dirty="0">
                <a:latin typeface="Apple Braille" pitchFamily="2" charset="0"/>
              </a:rPr>
              <a:t>.</a:t>
            </a:r>
          </a:p>
          <a:p>
            <a:endParaRPr lang="es-ES" sz="1800" dirty="0">
              <a:latin typeface="Apple Braille" pitchFamily="2" charset="0"/>
            </a:endParaRPr>
          </a:p>
          <a:p>
            <a:r>
              <a:rPr lang="es-ES" sz="1800" dirty="0" err="1">
                <a:latin typeface="Apple Braille" pitchFamily="2" charset="0"/>
              </a:rPr>
              <a:t>When</a:t>
            </a:r>
            <a:r>
              <a:rPr lang="es-ES" sz="1800" dirty="0">
                <a:latin typeface="Apple Braille" pitchFamily="2" charset="0"/>
              </a:rPr>
              <a:t> a new </a:t>
            </a:r>
            <a:r>
              <a:rPr lang="es-ES" sz="1800" dirty="0" err="1">
                <a:latin typeface="Apple Braille" pitchFamily="2" charset="0"/>
              </a:rPr>
              <a:t>client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is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added</a:t>
            </a:r>
            <a:r>
              <a:rPr lang="es-ES" sz="1800" dirty="0">
                <a:latin typeface="Apple Braille" pitchFamily="2" charset="0"/>
              </a:rPr>
              <a:t>, </a:t>
            </a:r>
            <a:r>
              <a:rPr lang="es-ES" sz="1800" dirty="0" err="1">
                <a:latin typeface="Apple Braille" pitchFamily="2" charset="0"/>
              </a:rPr>
              <a:t>all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views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change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according</a:t>
            </a:r>
            <a:r>
              <a:rPr lang="es-ES" sz="1800" dirty="0">
                <a:latin typeface="Apple Braille" pitchFamily="2" charset="0"/>
              </a:rPr>
              <a:t> to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newly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added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tuple</a:t>
            </a:r>
            <a:r>
              <a:rPr lang="es-ES" sz="1800" dirty="0">
                <a:latin typeface="Apple Braille" pitchFamily="2" charset="0"/>
              </a:rPr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B520AA9-1F8F-A648-89EC-A34CF3172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084" y="5748679"/>
            <a:ext cx="2609916" cy="120346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803788B-E3E1-E345-84CC-C806134A95C9}"/>
              </a:ext>
            </a:extLst>
          </p:cNvPr>
          <p:cNvSpPr txBox="1"/>
          <p:nvPr/>
        </p:nvSpPr>
        <p:spPr>
          <a:xfrm>
            <a:off x="2789876" y="2199000"/>
            <a:ext cx="2453721" cy="138499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s-ES" sz="1400" dirty="0"/>
              <a:t>3.1 </a:t>
            </a:r>
            <a:r>
              <a:rPr lang="es-ES" sz="1400" dirty="0" err="1"/>
              <a:t>Scatterplot</a:t>
            </a:r>
            <a:endParaRPr lang="es-ES" sz="1400" dirty="0"/>
          </a:p>
          <a:p>
            <a:r>
              <a:rPr lang="es-ES" sz="1400" dirty="0"/>
              <a:t>3.2 </a:t>
            </a:r>
            <a:r>
              <a:rPr lang="es-ES" sz="1400" dirty="0" err="1"/>
              <a:t>Parallel</a:t>
            </a:r>
            <a:r>
              <a:rPr lang="es-ES" sz="1400" dirty="0"/>
              <a:t> </a:t>
            </a:r>
            <a:r>
              <a:rPr lang="es-ES" sz="1400" dirty="0" err="1"/>
              <a:t>Coordinates</a:t>
            </a:r>
            <a:endParaRPr lang="es-ES" sz="1400" dirty="0"/>
          </a:p>
          <a:p>
            <a:r>
              <a:rPr lang="es-ES" sz="1400" dirty="0"/>
              <a:t>3.3 </a:t>
            </a:r>
            <a:r>
              <a:rPr lang="es-ES" sz="1400" dirty="0" err="1"/>
              <a:t>Linechart</a:t>
            </a:r>
            <a:endParaRPr lang="es-ES" sz="1400" dirty="0"/>
          </a:p>
          <a:p>
            <a:r>
              <a:rPr lang="es-ES" sz="1400" dirty="0"/>
              <a:t>3.4 </a:t>
            </a:r>
            <a:r>
              <a:rPr lang="es-ES" sz="1400" dirty="0" err="1"/>
              <a:t>Stacked</a:t>
            </a:r>
            <a:r>
              <a:rPr lang="es-ES" sz="1400" dirty="0"/>
              <a:t> </a:t>
            </a:r>
            <a:r>
              <a:rPr lang="es-ES" sz="1400" dirty="0" err="1"/>
              <a:t>bacharts</a:t>
            </a:r>
            <a:endParaRPr lang="es-ES" sz="1400" dirty="0"/>
          </a:p>
          <a:p>
            <a:r>
              <a:rPr lang="es-ES" sz="1400" dirty="0"/>
              <a:t>	3.4.1 </a:t>
            </a:r>
            <a:r>
              <a:rPr lang="es-ES" sz="1400" dirty="0" err="1"/>
              <a:t>Age</a:t>
            </a:r>
            <a:endParaRPr lang="es-ES" sz="1400" dirty="0"/>
          </a:p>
          <a:p>
            <a:r>
              <a:rPr lang="es-ES" sz="1400" dirty="0"/>
              <a:t>3.5 New Data </a:t>
            </a:r>
            <a:r>
              <a:rPr lang="es-ES" sz="1400" dirty="0" err="1"/>
              <a:t>Form</a:t>
            </a:r>
            <a:endParaRPr lang="es-ES" sz="14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1EDA15C-0733-A340-8459-0DC37314C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4123" y="2077580"/>
            <a:ext cx="2900000" cy="223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123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2CF219-1503-3540-AE5B-43C34270A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031" y="321176"/>
            <a:ext cx="6685413" cy="1057335"/>
          </a:xfrm>
        </p:spPr>
        <p:txBody>
          <a:bodyPr>
            <a:normAutofit/>
          </a:bodyPr>
          <a:lstStyle/>
          <a:p>
            <a:pPr algn="ctr"/>
            <a:r>
              <a:rPr lang="es-ES" sz="4000" b="1" dirty="0">
                <a:latin typeface="Apple Braille" pitchFamily="2" charset="0"/>
                <a:cs typeface="Angsana New" panose="02020603050405020304" pitchFamily="18" charset="-34"/>
              </a:rPr>
              <a:t>3.1 </a:t>
            </a:r>
            <a:r>
              <a:rPr lang="es-ES" sz="4000" b="1" dirty="0" err="1">
                <a:latin typeface="Apple Braille" pitchFamily="2" charset="0"/>
                <a:cs typeface="Angsana New" panose="02020603050405020304" pitchFamily="18" charset="-34"/>
              </a:rPr>
              <a:t>Scatterplot</a:t>
            </a:r>
            <a:endParaRPr lang="es-ES" sz="4000" b="1" dirty="0">
              <a:latin typeface="Apple Braille" pitchFamily="2" charset="0"/>
              <a:cs typeface="Angsana New" panose="02020603050405020304" pitchFamily="18" charset="-3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1020FC-1AE0-1D4B-AA4E-EF7ED9647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3" y="1378511"/>
            <a:ext cx="7022561" cy="4602382"/>
          </a:xfrm>
        </p:spPr>
        <p:txBody>
          <a:bodyPr>
            <a:normAutofit lnSpcReduction="10000"/>
          </a:bodyPr>
          <a:lstStyle/>
          <a:p>
            <a:r>
              <a:rPr lang="es-ES" sz="1800" dirty="0" err="1">
                <a:latin typeface="Apple Braille" pitchFamily="2" charset="0"/>
              </a:rPr>
              <a:t>Each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point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represents</a:t>
            </a:r>
            <a:r>
              <a:rPr lang="es-ES" sz="1800" dirty="0">
                <a:latin typeface="Apple Braille" pitchFamily="2" charset="0"/>
              </a:rPr>
              <a:t> a </a:t>
            </a:r>
            <a:r>
              <a:rPr lang="es-ES" sz="1800" dirty="0" err="1">
                <a:latin typeface="Apple Braille" pitchFamily="2" charset="0"/>
              </a:rPr>
              <a:t>customer</a:t>
            </a:r>
            <a:r>
              <a:rPr lang="es-ES" sz="1800" dirty="0">
                <a:latin typeface="Apple Braille" pitchFamily="2" charset="0"/>
              </a:rPr>
              <a:t> and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color </a:t>
            </a:r>
            <a:r>
              <a:rPr lang="es-ES" sz="1800" dirty="0" err="1">
                <a:latin typeface="Apple Braille" pitchFamily="2" charset="0"/>
              </a:rPr>
              <a:t>codes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customer's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classification</a:t>
            </a:r>
            <a:endParaRPr lang="es-ES" sz="1800" dirty="0">
              <a:latin typeface="Apple Braille" pitchFamily="2" charset="0"/>
            </a:endParaRPr>
          </a:p>
          <a:p>
            <a:endParaRPr lang="es-ES" sz="1800" dirty="0">
              <a:latin typeface="Apple Braille" pitchFamily="2" charset="0"/>
            </a:endParaRPr>
          </a:p>
          <a:p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color </a:t>
            </a:r>
            <a:r>
              <a:rPr lang="es-ES" sz="1800" dirty="0" err="1">
                <a:latin typeface="Apple Braille" pitchFamily="2" charset="0"/>
              </a:rPr>
              <a:t>scale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used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is</a:t>
            </a:r>
            <a:r>
              <a:rPr lang="es-ES" sz="1800" dirty="0">
                <a:latin typeface="Apple Braille" pitchFamily="2" charset="0"/>
              </a:rPr>
              <a:t> d3.scaleOrdinal (d3.schemeCategory10)</a:t>
            </a:r>
          </a:p>
          <a:p>
            <a:endParaRPr lang="es-ES" sz="1800" dirty="0">
              <a:latin typeface="Apple Braille" pitchFamily="2" charset="0"/>
            </a:endParaRPr>
          </a:p>
          <a:p>
            <a:r>
              <a:rPr lang="es-ES" sz="1800" dirty="0" err="1">
                <a:latin typeface="Apple Braille" pitchFamily="2" charset="0"/>
              </a:rPr>
              <a:t>We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decided</a:t>
            </a:r>
            <a:r>
              <a:rPr lang="es-ES" sz="1800" dirty="0">
                <a:latin typeface="Apple Braille" pitchFamily="2" charset="0"/>
              </a:rPr>
              <a:t> to </a:t>
            </a:r>
            <a:r>
              <a:rPr lang="es-ES" sz="1800" dirty="0" err="1">
                <a:latin typeface="Apple Braille" pitchFamily="2" charset="0"/>
              </a:rPr>
              <a:t>apply</a:t>
            </a:r>
            <a:r>
              <a:rPr lang="es-ES" sz="1800" dirty="0">
                <a:latin typeface="Apple Braille" pitchFamily="2" charset="0"/>
              </a:rPr>
              <a:t> PCA </a:t>
            </a:r>
            <a:r>
              <a:rPr lang="es-ES" sz="1800" dirty="0" err="1">
                <a:latin typeface="Apple Braille" pitchFamily="2" charset="0"/>
              </a:rPr>
              <a:t>because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it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is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fast</a:t>
            </a:r>
            <a:r>
              <a:rPr lang="es-ES" sz="1800" dirty="0">
                <a:latin typeface="Apple Braille" pitchFamily="2" charset="0"/>
              </a:rPr>
              <a:t> and </a:t>
            </a:r>
            <a:r>
              <a:rPr lang="es-ES" sz="1800" dirty="0" err="1">
                <a:latin typeface="Apple Braille" pitchFamily="2" charset="0"/>
              </a:rPr>
              <a:t>does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not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require</a:t>
            </a:r>
            <a:r>
              <a:rPr lang="es-ES" sz="1800" dirty="0">
                <a:latin typeface="Apple Braille" pitchFamily="2" charset="0"/>
              </a:rPr>
              <a:t> a </a:t>
            </a:r>
            <a:r>
              <a:rPr lang="es-ES" sz="1800" dirty="0" err="1">
                <a:latin typeface="Apple Braille" pitchFamily="2" charset="0"/>
              </a:rPr>
              <a:t>deep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knowledge</a:t>
            </a:r>
            <a:r>
              <a:rPr lang="es-ES" sz="1800" dirty="0">
                <a:latin typeface="Apple Braille" pitchFamily="2" charset="0"/>
              </a:rPr>
              <a:t> of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problem</a:t>
            </a:r>
            <a:r>
              <a:rPr lang="es-ES" sz="1800" dirty="0">
                <a:latin typeface="Apple Braille" pitchFamily="2" charset="0"/>
              </a:rPr>
              <a:t>, and </a:t>
            </a:r>
            <a:r>
              <a:rPr lang="es-ES" sz="1800" dirty="0" err="1">
                <a:latin typeface="Apple Braille" pitchFamily="2" charset="0"/>
              </a:rPr>
              <a:t>then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we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take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first</a:t>
            </a:r>
            <a:r>
              <a:rPr lang="es-ES" sz="1800" dirty="0">
                <a:latin typeface="Apple Braille" pitchFamily="2" charset="0"/>
              </a:rPr>
              <a:t> 2 </a:t>
            </a:r>
            <a:r>
              <a:rPr lang="es-ES" sz="1800" dirty="0" err="1">
                <a:latin typeface="Apple Braille" pitchFamily="2" charset="0"/>
              </a:rPr>
              <a:t>components</a:t>
            </a:r>
            <a:r>
              <a:rPr lang="es-ES" sz="1800" dirty="0">
                <a:latin typeface="Apple Braille" pitchFamily="2" charset="0"/>
              </a:rPr>
              <a:t>. </a:t>
            </a:r>
            <a:r>
              <a:rPr lang="es-ES" sz="1800" dirty="0" err="1">
                <a:latin typeface="Apple Braille" pitchFamily="2" charset="0"/>
              </a:rPr>
              <a:t>This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work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is</a:t>
            </a:r>
            <a:r>
              <a:rPr lang="es-ES" sz="1800" dirty="0">
                <a:latin typeface="Apple Braille" pitchFamily="2" charset="0"/>
              </a:rPr>
              <a:t> done </a:t>
            </a:r>
            <a:r>
              <a:rPr lang="es-ES" sz="1800" dirty="0" err="1">
                <a:latin typeface="Apple Braille" pitchFamily="2" charset="0"/>
              </a:rPr>
              <a:t>using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python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function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pca.action</a:t>
            </a:r>
            <a:r>
              <a:rPr lang="es-ES" sz="1800" dirty="0">
                <a:latin typeface="Apple Braille" pitchFamily="2" charset="0"/>
              </a:rPr>
              <a:t> () </a:t>
            </a:r>
            <a:r>
              <a:rPr lang="es-ES" sz="1800" dirty="0" err="1">
                <a:latin typeface="Apple Braille" pitchFamily="2" charset="0"/>
              </a:rPr>
              <a:t>using</a:t>
            </a:r>
            <a:r>
              <a:rPr lang="es-ES" sz="1800" dirty="0">
                <a:latin typeface="Apple Braille" pitchFamily="2" charset="0"/>
              </a:rPr>
              <a:t> pandas  to </a:t>
            </a:r>
            <a:r>
              <a:rPr lang="es-ES" sz="1800" dirty="0" err="1">
                <a:latin typeface="Apple Braille" pitchFamily="2" charset="0"/>
              </a:rPr>
              <a:t>read</a:t>
            </a:r>
            <a:r>
              <a:rPr lang="es-ES" sz="1800" dirty="0">
                <a:latin typeface="Apple Braille" pitchFamily="2" charset="0"/>
              </a:rPr>
              <a:t> and </a:t>
            </a:r>
            <a:r>
              <a:rPr lang="es-ES" sz="1800" dirty="0" err="1">
                <a:latin typeface="Apple Braille" pitchFamily="2" charset="0"/>
              </a:rPr>
              <a:t>analyze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original data set of </a:t>
            </a:r>
            <a:r>
              <a:rPr lang="es-ES" sz="1800" dirty="0" err="1">
                <a:latin typeface="Apple Braille" pitchFamily="2" charset="0"/>
              </a:rPr>
              <a:t>csv</a:t>
            </a:r>
            <a:r>
              <a:rPr lang="es-ES" sz="1800" dirty="0">
                <a:latin typeface="Apple Braille" pitchFamily="2" charset="0"/>
              </a:rPr>
              <a:t> and </a:t>
            </a:r>
            <a:r>
              <a:rPr lang="es-ES" sz="1800" dirty="0" err="1">
                <a:latin typeface="Apple Braille" pitchFamily="2" charset="0"/>
              </a:rPr>
              <a:t>sklearn</a:t>
            </a:r>
            <a:r>
              <a:rPr lang="es-ES" sz="1800" dirty="0">
                <a:latin typeface="Apple Braille" pitchFamily="2" charset="0"/>
              </a:rPr>
              <a:t> to </a:t>
            </a:r>
            <a:r>
              <a:rPr lang="es-ES" sz="1800" dirty="0" err="1">
                <a:latin typeface="Apple Braille" pitchFamily="2" charset="0"/>
              </a:rPr>
              <a:t>calculate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PCA </a:t>
            </a:r>
            <a:r>
              <a:rPr lang="es-ES" sz="1800" dirty="0" err="1">
                <a:latin typeface="Apple Braille" pitchFamily="2" charset="0"/>
              </a:rPr>
              <a:t>values</a:t>
            </a:r>
            <a:r>
              <a:rPr lang="es-ES" sz="1800" dirty="0">
                <a:latin typeface="Apple Braille" pitchFamily="2" charset="0"/>
              </a:rPr>
              <a:t>.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result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is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saved</a:t>
            </a:r>
            <a:r>
              <a:rPr lang="es-ES" sz="1800" dirty="0">
                <a:latin typeface="Apple Braille" pitchFamily="2" charset="0"/>
              </a:rPr>
              <a:t> in </a:t>
            </a:r>
            <a:r>
              <a:rPr lang="es-ES" sz="1800" dirty="0" err="1">
                <a:latin typeface="Apple Braille" pitchFamily="2" charset="0"/>
              </a:rPr>
              <a:t>pca.csv</a:t>
            </a:r>
            <a:r>
              <a:rPr lang="es-ES" sz="1800" dirty="0">
                <a:latin typeface="Apple Braille" pitchFamily="2" charset="0"/>
              </a:rPr>
              <a:t>.</a:t>
            </a:r>
          </a:p>
          <a:p>
            <a:endParaRPr lang="es-ES" sz="1800" dirty="0">
              <a:latin typeface="Apple Braille" pitchFamily="2" charset="0"/>
            </a:endParaRPr>
          </a:p>
          <a:p>
            <a:r>
              <a:rPr lang="es-ES" sz="1800" dirty="0" err="1">
                <a:latin typeface="Apple Braille" pitchFamily="2" charset="0"/>
              </a:rPr>
              <a:t>Each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point</a:t>
            </a:r>
            <a:r>
              <a:rPr lang="es-ES" sz="1800" dirty="0">
                <a:latin typeface="Apple Braille" pitchFamily="2" charset="0"/>
              </a:rPr>
              <a:t> has </a:t>
            </a:r>
            <a:r>
              <a:rPr lang="es-ES" sz="1800" dirty="0" err="1">
                <a:latin typeface="Apple Braille" pitchFamily="2" charset="0"/>
              </a:rPr>
              <a:t>two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associated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event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handlers</a:t>
            </a:r>
            <a:r>
              <a:rPr lang="es-ES" sz="1800" dirty="0">
                <a:latin typeface="Apple Braille" pitchFamily="2" charset="0"/>
              </a:rPr>
              <a:t>.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first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one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allows</a:t>
            </a:r>
            <a:r>
              <a:rPr lang="es-ES" sz="1800" dirty="0">
                <a:latin typeface="Apple Braille" pitchFamily="2" charset="0"/>
              </a:rPr>
              <a:t> to </a:t>
            </a:r>
            <a:r>
              <a:rPr lang="es-ES" sz="1800" dirty="0" err="1">
                <a:latin typeface="Apple Braille" pitchFamily="2" charset="0"/>
              </a:rPr>
              <a:t>make</a:t>
            </a:r>
            <a:r>
              <a:rPr lang="es-ES" sz="1800" dirty="0">
                <a:latin typeface="Apple Braille" pitchFamily="2" charset="0"/>
              </a:rPr>
              <a:t> visible </a:t>
            </a:r>
            <a:r>
              <a:rPr lang="es-ES" sz="1800" dirty="0" err="1">
                <a:latin typeface="Apple Braille" pitchFamily="2" charset="0"/>
              </a:rPr>
              <a:t>information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about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tools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that</a:t>
            </a:r>
            <a:r>
              <a:rPr lang="es-ES" sz="1800" dirty="0">
                <a:latin typeface="Apple Braille" pitchFamily="2" charset="0"/>
              </a:rPr>
              <a:t> shows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client's</a:t>
            </a:r>
            <a:r>
              <a:rPr lang="es-ES" sz="1800" dirty="0">
                <a:latin typeface="Apple Braille" pitchFamily="2" charset="0"/>
              </a:rPr>
              <a:t> ID </a:t>
            </a:r>
            <a:r>
              <a:rPr lang="es-ES" sz="1800" dirty="0" err="1">
                <a:latin typeface="Apple Braille" pitchFamily="2" charset="0"/>
              </a:rPr>
              <a:t>by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just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passing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mouse </a:t>
            </a:r>
            <a:r>
              <a:rPr lang="es-ES" sz="1800" dirty="0" err="1">
                <a:latin typeface="Apple Braille" pitchFamily="2" charset="0"/>
              </a:rPr>
              <a:t>over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it</a:t>
            </a:r>
            <a:r>
              <a:rPr lang="es-ES" sz="1800" dirty="0">
                <a:latin typeface="Apple Braille" pitchFamily="2" charset="0"/>
              </a:rPr>
              <a:t>; </a:t>
            </a:r>
            <a:r>
              <a:rPr lang="es-ES" sz="1800" dirty="0" err="1">
                <a:latin typeface="Apple Braille" pitchFamily="2" charset="0"/>
              </a:rPr>
              <a:t>This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controller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also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makes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point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larger</a:t>
            </a:r>
            <a:r>
              <a:rPr lang="es-ES" sz="1800" dirty="0">
                <a:latin typeface="Apple Braille" pitchFamily="2" charset="0"/>
              </a:rPr>
              <a:t> so </a:t>
            </a:r>
            <a:r>
              <a:rPr lang="es-ES" sz="1800" dirty="0" err="1">
                <a:latin typeface="Apple Braille" pitchFamily="2" charset="0"/>
              </a:rPr>
              <a:t>that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it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is</a:t>
            </a:r>
            <a:r>
              <a:rPr lang="es-ES" sz="1800" dirty="0">
                <a:latin typeface="Apple Braille" pitchFamily="2" charset="0"/>
              </a:rPr>
              <a:t> more visible.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second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controller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is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associated</a:t>
            </a:r>
            <a:r>
              <a:rPr lang="es-ES" sz="1800" dirty="0">
                <a:latin typeface="Apple Braille" pitchFamily="2" charset="0"/>
              </a:rPr>
              <a:t> to </a:t>
            </a:r>
            <a:r>
              <a:rPr lang="es-ES" sz="1800" dirty="0" err="1">
                <a:latin typeface="Apple Braille" pitchFamily="2" charset="0"/>
              </a:rPr>
              <a:t>click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on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events</a:t>
            </a:r>
            <a:r>
              <a:rPr lang="es-ES" sz="1800" dirty="0">
                <a:latin typeface="Apple Braille" pitchFamily="2" charset="0"/>
              </a:rPr>
              <a:t>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B520AA9-1F8F-A648-89EC-A34CF3172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084" y="5748679"/>
            <a:ext cx="2609916" cy="120346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F0BE55B-CEB7-DC4B-8BA7-63996E7CE36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72004" y="1852004"/>
            <a:ext cx="4183113" cy="235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635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2CF219-1503-3540-AE5B-43C34270A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031" y="321176"/>
            <a:ext cx="6685413" cy="1057335"/>
          </a:xfrm>
        </p:spPr>
        <p:txBody>
          <a:bodyPr>
            <a:normAutofit/>
          </a:bodyPr>
          <a:lstStyle/>
          <a:p>
            <a:pPr algn="ctr"/>
            <a:r>
              <a:rPr lang="es-ES" sz="4000" b="1" dirty="0">
                <a:latin typeface="Apple Braille" pitchFamily="2" charset="0"/>
                <a:cs typeface="Angsana New" panose="02020603050405020304" pitchFamily="18" charset="-34"/>
              </a:rPr>
              <a:t>3.2 </a:t>
            </a:r>
            <a:r>
              <a:rPr lang="es-ES" sz="4000" b="1" dirty="0" err="1">
                <a:latin typeface="Apple Braille" pitchFamily="2" charset="0"/>
                <a:cs typeface="Angsana New" panose="02020603050405020304" pitchFamily="18" charset="-34"/>
              </a:rPr>
              <a:t>Parallel</a:t>
            </a:r>
            <a:r>
              <a:rPr lang="es-ES" sz="4000" b="1" dirty="0">
                <a:latin typeface="Apple Braille" pitchFamily="2" charset="0"/>
                <a:cs typeface="Angsana New" panose="02020603050405020304" pitchFamily="18" charset="-34"/>
              </a:rPr>
              <a:t> </a:t>
            </a:r>
            <a:r>
              <a:rPr lang="es-ES" sz="4000" b="1" dirty="0" err="1">
                <a:latin typeface="Apple Braille" pitchFamily="2" charset="0"/>
                <a:cs typeface="Angsana New" panose="02020603050405020304" pitchFamily="18" charset="-34"/>
              </a:rPr>
              <a:t>Coordinates</a:t>
            </a:r>
            <a:endParaRPr lang="es-ES" sz="4000" b="1" dirty="0">
              <a:latin typeface="Apple Braille" pitchFamily="2" charset="0"/>
              <a:cs typeface="Angsana New" panose="02020603050405020304" pitchFamily="18" charset="-3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1020FC-1AE0-1D4B-AA4E-EF7ED9647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3" y="1378511"/>
            <a:ext cx="7022561" cy="4602382"/>
          </a:xfrm>
        </p:spPr>
        <p:txBody>
          <a:bodyPr>
            <a:normAutofit/>
          </a:bodyPr>
          <a:lstStyle/>
          <a:p>
            <a:r>
              <a:rPr lang="es-ES" sz="1800" dirty="0" err="1">
                <a:latin typeface="Apple Braille" pitchFamily="2" charset="0"/>
              </a:rPr>
              <a:t>We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have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six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axes</a:t>
            </a:r>
            <a:r>
              <a:rPr lang="es-ES" sz="1800" dirty="0">
                <a:latin typeface="Apple Braille" pitchFamily="2" charset="0"/>
              </a:rPr>
              <a:t>, </a:t>
            </a:r>
            <a:r>
              <a:rPr lang="es-ES" sz="1800" dirty="0" err="1">
                <a:latin typeface="Apple Braille" pitchFamily="2" charset="0"/>
              </a:rPr>
              <a:t>which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correspond</a:t>
            </a:r>
            <a:r>
              <a:rPr lang="es-ES" sz="1800" dirty="0">
                <a:latin typeface="Apple Braille" pitchFamily="2" charset="0"/>
              </a:rPr>
              <a:t> to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first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six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main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components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given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by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PCA </a:t>
            </a:r>
            <a:r>
              <a:rPr lang="es-ES" sz="1800" dirty="0" err="1">
                <a:latin typeface="Apple Braille" pitchFamily="2" charset="0"/>
              </a:rPr>
              <a:t>algorithm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applied</a:t>
            </a:r>
            <a:r>
              <a:rPr lang="es-ES" sz="1800" dirty="0">
                <a:latin typeface="Apple Braille" pitchFamily="2" charset="0"/>
              </a:rPr>
              <a:t> in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original data set (</a:t>
            </a:r>
            <a:r>
              <a:rPr lang="es-ES" sz="1800" dirty="0" err="1">
                <a:latin typeface="Apple Braille" pitchFamily="2" charset="0"/>
              </a:rPr>
              <a:t>dataset.csv</a:t>
            </a:r>
            <a:r>
              <a:rPr lang="es-ES" sz="1800" dirty="0">
                <a:latin typeface="Apple Braille" pitchFamily="2" charset="0"/>
              </a:rPr>
              <a:t>).</a:t>
            </a:r>
          </a:p>
          <a:p>
            <a:endParaRPr lang="es-ES" sz="1800" dirty="0">
              <a:latin typeface="Apple Braille" pitchFamily="2" charset="0"/>
            </a:endParaRPr>
          </a:p>
          <a:p>
            <a:r>
              <a:rPr lang="es-ES" sz="1800" dirty="0" err="1">
                <a:latin typeface="Apple Braille" pitchFamily="2" charset="0"/>
              </a:rPr>
              <a:t>Each</a:t>
            </a:r>
            <a:r>
              <a:rPr lang="es-ES" sz="1800" dirty="0">
                <a:latin typeface="Apple Braille" pitchFamily="2" charset="0"/>
              </a:rPr>
              <a:t> line </a:t>
            </a:r>
            <a:r>
              <a:rPr lang="es-ES" sz="1800" dirty="0" err="1">
                <a:latin typeface="Apple Braille" pitchFamily="2" charset="0"/>
              </a:rPr>
              <a:t>refers</a:t>
            </a:r>
            <a:r>
              <a:rPr lang="es-ES" sz="1800" dirty="0">
                <a:latin typeface="Apple Braille" pitchFamily="2" charset="0"/>
              </a:rPr>
              <a:t> to a single </a:t>
            </a:r>
            <a:r>
              <a:rPr lang="es-ES" sz="1800" dirty="0" err="1">
                <a:latin typeface="Apple Braille" pitchFamily="2" charset="0"/>
              </a:rPr>
              <a:t>point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that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is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graphic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representation</a:t>
            </a:r>
            <a:r>
              <a:rPr lang="es-ES" sz="1800" dirty="0">
                <a:latin typeface="Apple Braille" pitchFamily="2" charset="0"/>
              </a:rPr>
              <a:t> of a </a:t>
            </a:r>
            <a:r>
              <a:rPr lang="es-ES" sz="1800" dirty="0" err="1">
                <a:latin typeface="Apple Braille" pitchFamily="2" charset="0"/>
              </a:rPr>
              <a:t>client</a:t>
            </a:r>
            <a:r>
              <a:rPr lang="es-ES" sz="1800" dirty="0">
                <a:latin typeface="Apple Braille" pitchFamily="2" charset="0"/>
              </a:rPr>
              <a:t>.</a:t>
            </a:r>
          </a:p>
          <a:p>
            <a:endParaRPr lang="es-ES" sz="1800" dirty="0">
              <a:latin typeface="Apple Braille" pitchFamily="2" charset="0"/>
            </a:endParaRPr>
          </a:p>
          <a:p>
            <a:r>
              <a:rPr lang="es-ES" sz="1800" dirty="0" err="1">
                <a:latin typeface="Apple Braille" pitchFamily="2" charset="0"/>
              </a:rPr>
              <a:t>There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is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possibility</a:t>
            </a:r>
            <a:r>
              <a:rPr lang="es-ES" sz="1800" dirty="0">
                <a:latin typeface="Apple Braille" pitchFamily="2" charset="0"/>
              </a:rPr>
              <a:t> to </a:t>
            </a:r>
            <a:r>
              <a:rPr lang="es-ES" sz="1800" dirty="0" err="1">
                <a:latin typeface="Apple Braille" pitchFamily="2" charset="0"/>
              </a:rPr>
              <a:t>click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on</a:t>
            </a:r>
            <a:r>
              <a:rPr lang="es-ES" sz="1800" dirty="0">
                <a:latin typeface="Apple Braille" pitchFamily="2" charset="0"/>
              </a:rPr>
              <a:t> a line to </a:t>
            </a:r>
            <a:r>
              <a:rPr lang="es-ES" sz="1800" dirty="0" err="1">
                <a:latin typeface="Apple Braille" pitchFamily="2" charset="0"/>
              </a:rPr>
              <a:t>select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it</a:t>
            </a:r>
            <a:r>
              <a:rPr lang="es-ES" sz="1800" dirty="0">
                <a:latin typeface="Apple Braille" pitchFamily="2" charset="0"/>
              </a:rPr>
              <a:t> and </a:t>
            </a:r>
            <a:r>
              <a:rPr lang="es-ES" sz="1800" dirty="0" err="1">
                <a:latin typeface="Apple Braille" pitchFamily="2" charset="0"/>
              </a:rPr>
              <a:t>see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corresponding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point</a:t>
            </a:r>
            <a:r>
              <a:rPr lang="es-ES" sz="1800" dirty="0">
                <a:latin typeface="Apple Braille" pitchFamily="2" charset="0"/>
              </a:rPr>
              <a:t> in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scatter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diagram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highlighted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along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with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all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related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information</a:t>
            </a:r>
            <a:r>
              <a:rPr lang="es-ES" sz="1800" dirty="0">
                <a:latin typeface="Apple Braille" pitchFamily="2" charset="0"/>
              </a:rPr>
              <a:t>.</a:t>
            </a:r>
          </a:p>
          <a:p>
            <a:endParaRPr lang="es-ES" sz="1800" dirty="0">
              <a:latin typeface="Apple Braille" pitchFamily="2" charset="0"/>
            </a:endParaRPr>
          </a:p>
          <a:p>
            <a:r>
              <a:rPr lang="es-ES" sz="1800" dirty="0">
                <a:latin typeface="Apple Braille" pitchFamily="2" charset="0"/>
              </a:rPr>
              <a:t>In </a:t>
            </a:r>
            <a:r>
              <a:rPr lang="es-ES" sz="1800" dirty="0" err="1">
                <a:latin typeface="Apple Braille" pitchFamily="2" charset="0"/>
              </a:rPr>
              <a:t>addition</a:t>
            </a:r>
            <a:r>
              <a:rPr lang="es-ES" sz="1800" dirty="0">
                <a:latin typeface="Apple Braille" pitchFamily="2" charset="0"/>
              </a:rPr>
              <a:t>, </a:t>
            </a:r>
            <a:r>
              <a:rPr lang="es-ES" sz="1800" dirty="0" err="1">
                <a:latin typeface="Apple Braille" pitchFamily="2" charset="0"/>
              </a:rPr>
              <a:t>it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is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possible</a:t>
            </a:r>
            <a:r>
              <a:rPr lang="es-ES" sz="1800" dirty="0">
                <a:latin typeface="Apple Braille" pitchFamily="2" charset="0"/>
              </a:rPr>
              <a:t> to </a:t>
            </a:r>
            <a:r>
              <a:rPr lang="es-ES" sz="1800" dirty="0" err="1">
                <a:latin typeface="Apple Braille" pitchFamily="2" charset="0"/>
              </a:rPr>
              <a:t>exchange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order</a:t>
            </a:r>
            <a:r>
              <a:rPr lang="es-ES" sz="1800" dirty="0">
                <a:latin typeface="Apple Braille" pitchFamily="2" charset="0"/>
              </a:rPr>
              <a:t> of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axis, </a:t>
            </a:r>
            <a:r>
              <a:rPr lang="es-ES" sz="1800" dirty="0" err="1">
                <a:latin typeface="Apple Braille" pitchFamily="2" charset="0"/>
              </a:rPr>
              <a:t>dragging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axis </a:t>
            </a:r>
            <a:r>
              <a:rPr lang="es-ES" sz="1800" dirty="0" err="1">
                <a:latin typeface="Apple Braille" pitchFamily="2" charset="0"/>
              </a:rPr>
              <a:t>that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we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want</a:t>
            </a:r>
            <a:r>
              <a:rPr lang="es-ES" sz="1800" dirty="0">
                <a:latin typeface="Apple Braille" pitchFamily="2" charset="0"/>
              </a:rPr>
              <a:t> to </a:t>
            </a:r>
            <a:r>
              <a:rPr lang="es-ES" sz="1800" dirty="0" err="1">
                <a:latin typeface="Apple Braille" pitchFamily="2" charset="0"/>
              </a:rPr>
              <a:t>move</a:t>
            </a:r>
            <a:r>
              <a:rPr lang="es-ES" sz="1800" dirty="0">
                <a:latin typeface="Apple Braille" pitchFamily="2" charset="0"/>
              </a:rPr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B520AA9-1F8F-A648-89EC-A34CF3172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084" y="5748679"/>
            <a:ext cx="2609916" cy="120346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72DF33B-0E71-AB42-8B61-454C91DA496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078759" y="1681076"/>
            <a:ext cx="3432810" cy="283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16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2CF219-1503-3540-AE5B-43C34270A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031" y="321176"/>
            <a:ext cx="6685413" cy="1057335"/>
          </a:xfrm>
        </p:spPr>
        <p:txBody>
          <a:bodyPr>
            <a:normAutofit/>
          </a:bodyPr>
          <a:lstStyle/>
          <a:p>
            <a:pPr algn="ctr"/>
            <a:r>
              <a:rPr lang="es-ES" sz="4000" b="1" dirty="0">
                <a:latin typeface="Apple Braille" pitchFamily="2" charset="0"/>
                <a:cs typeface="Angsana New" panose="02020603050405020304" pitchFamily="18" charset="-34"/>
              </a:rPr>
              <a:t>3.3 </a:t>
            </a:r>
            <a:r>
              <a:rPr lang="es-ES" sz="4000" b="1" dirty="0" err="1">
                <a:latin typeface="Apple Braille" pitchFamily="2" charset="0"/>
                <a:cs typeface="Angsana New" panose="02020603050405020304" pitchFamily="18" charset="-34"/>
              </a:rPr>
              <a:t>Linechart</a:t>
            </a:r>
            <a:endParaRPr lang="es-ES" sz="4000" b="1" dirty="0">
              <a:latin typeface="Apple Braille" pitchFamily="2" charset="0"/>
              <a:cs typeface="Angsana New" panose="02020603050405020304" pitchFamily="18" charset="-3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1020FC-1AE0-1D4B-AA4E-EF7ED9647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3" y="1378511"/>
            <a:ext cx="7022561" cy="4602382"/>
          </a:xfrm>
        </p:spPr>
        <p:txBody>
          <a:bodyPr>
            <a:normAutofit/>
          </a:bodyPr>
          <a:lstStyle/>
          <a:p>
            <a:r>
              <a:rPr lang="es-ES" sz="1800" dirty="0">
                <a:latin typeface="Apple Braille" pitchFamily="2" charset="0"/>
              </a:rPr>
              <a:t>In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chart </a:t>
            </a:r>
            <a:r>
              <a:rPr lang="es-ES" sz="1800" dirty="0" err="1">
                <a:latin typeface="Apple Braille" pitchFamily="2" charset="0"/>
              </a:rPr>
              <a:t>you</a:t>
            </a:r>
            <a:r>
              <a:rPr lang="es-ES" sz="1800" dirty="0">
                <a:latin typeface="Apple Braille" pitchFamily="2" charset="0"/>
              </a:rPr>
              <a:t> can </a:t>
            </a:r>
            <a:r>
              <a:rPr lang="es-ES" sz="1800" dirty="0" err="1">
                <a:latin typeface="Apple Braille" pitchFamily="2" charset="0"/>
              </a:rPr>
              <a:t>distinguish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two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lines</a:t>
            </a:r>
            <a:r>
              <a:rPr lang="es-ES" sz="1800" dirty="0">
                <a:latin typeface="Apple Braille" pitchFamily="2" charset="0"/>
              </a:rPr>
              <a:t>: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green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represents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amount</a:t>
            </a:r>
            <a:r>
              <a:rPr lang="es-ES" sz="1800" dirty="0">
                <a:latin typeface="Apple Braille" pitchFamily="2" charset="0"/>
              </a:rPr>
              <a:t> of </a:t>
            </a:r>
            <a:r>
              <a:rPr lang="es-ES" sz="1800" dirty="0" err="1">
                <a:latin typeface="Apple Braille" pitchFamily="2" charset="0"/>
              </a:rPr>
              <a:t>money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that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client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had</a:t>
            </a:r>
            <a:r>
              <a:rPr lang="es-ES" sz="1800" dirty="0">
                <a:latin typeface="Apple Braille" pitchFamily="2" charset="0"/>
              </a:rPr>
              <a:t> in </a:t>
            </a:r>
            <a:r>
              <a:rPr lang="es-ES" sz="1800" dirty="0" err="1">
                <a:latin typeface="Apple Braille" pitchFamily="2" charset="0"/>
              </a:rPr>
              <a:t>his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bank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account</a:t>
            </a:r>
            <a:r>
              <a:rPr lang="es-ES" sz="1800" dirty="0">
                <a:latin typeface="Apple Braille" pitchFamily="2" charset="0"/>
              </a:rPr>
              <a:t> in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specified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period</a:t>
            </a:r>
            <a:r>
              <a:rPr lang="es-ES" sz="1800" dirty="0">
                <a:latin typeface="Apple Braille" pitchFamily="2" charset="0"/>
              </a:rPr>
              <a:t>, </a:t>
            </a:r>
            <a:r>
              <a:rPr lang="es-ES" sz="1800" dirty="0" err="1">
                <a:latin typeface="Apple Braille" pitchFamily="2" charset="0"/>
              </a:rPr>
              <a:t>while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red </a:t>
            </a:r>
            <a:r>
              <a:rPr lang="es-ES" sz="1800" dirty="0" err="1">
                <a:latin typeface="Apple Braille" pitchFamily="2" charset="0"/>
              </a:rPr>
              <a:t>represents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payments</a:t>
            </a:r>
            <a:r>
              <a:rPr lang="es-ES" sz="1800" dirty="0">
                <a:latin typeface="Apple Braille" pitchFamily="2" charset="0"/>
              </a:rPr>
              <a:t> he </a:t>
            </a:r>
            <a:r>
              <a:rPr lang="es-ES" sz="1800" dirty="0" err="1">
                <a:latin typeface="Apple Braille" pitchFamily="2" charset="0"/>
              </a:rPr>
              <a:t>made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with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his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credit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card</a:t>
            </a:r>
            <a:r>
              <a:rPr lang="es-ES" sz="1800" dirty="0">
                <a:latin typeface="Apple Braille" pitchFamily="2" charset="0"/>
              </a:rPr>
              <a:t>.</a:t>
            </a:r>
          </a:p>
          <a:p>
            <a:endParaRPr lang="es-ES" sz="1800" dirty="0">
              <a:latin typeface="Apple Braille" pitchFamily="2" charset="0"/>
            </a:endParaRPr>
          </a:p>
          <a:p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values</a:t>
            </a:r>
            <a:r>
              <a:rPr lang="es-ES" sz="1800" dirty="0">
                <a:latin typeface="Apple Braille" pitchFamily="2" charset="0"/>
              </a:rPr>
              <a:t> ​​</a:t>
            </a:r>
            <a:r>
              <a:rPr lang="es-ES" sz="1800" dirty="0" err="1">
                <a:latin typeface="Apple Braille" pitchFamily="2" charset="0"/>
              </a:rPr>
              <a:t>that</a:t>
            </a:r>
            <a:r>
              <a:rPr lang="es-ES" sz="1800" dirty="0">
                <a:latin typeface="Apple Braille" pitchFamily="2" charset="0"/>
              </a:rPr>
              <a:t> are </a:t>
            </a:r>
            <a:r>
              <a:rPr lang="es-ES" sz="1800" dirty="0" err="1">
                <a:latin typeface="Apple Braille" pitchFamily="2" charset="0"/>
              </a:rPr>
              <a:t>often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represented</a:t>
            </a:r>
            <a:r>
              <a:rPr lang="es-ES" sz="1800" dirty="0">
                <a:latin typeface="Apple Braille" pitchFamily="2" charset="0"/>
              </a:rPr>
              <a:t> are </a:t>
            </a:r>
            <a:r>
              <a:rPr lang="es-ES" sz="1800" dirty="0" err="1">
                <a:latin typeface="Apple Braille" pitchFamily="2" charset="0"/>
              </a:rPr>
              <a:t>not</a:t>
            </a:r>
            <a:r>
              <a:rPr lang="es-ES" sz="1800" dirty="0">
                <a:latin typeface="Apple Braille" pitchFamily="2" charset="0"/>
              </a:rPr>
              <a:t> of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same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order</a:t>
            </a:r>
            <a:r>
              <a:rPr lang="es-ES" sz="1800" dirty="0">
                <a:latin typeface="Apple Braille" pitchFamily="2" charset="0"/>
              </a:rPr>
              <a:t> of </a:t>
            </a:r>
            <a:r>
              <a:rPr lang="es-ES" sz="1800" dirty="0" err="1">
                <a:latin typeface="Apple Braille" pitchFamily="2" charset="0"/>
              </a:rPr>
              <a:t>magnitude</a:t>
            </a:r>
            <a:r>
              <a:rPr lang="es-ES" sz="1800" dirty="0">
                <a:latin typeface="Apple Braille" pitchFamily="2" charset="0"/>
              </a:rPr>
              <a:t>, so </a:t>
            </a:r>
            <a:r>
              <a:rPr lang="es-ES" sz="1800" dirty="0" err="1">
                <a:latin typeface="Apple Braille" pitchFamily="2" charset="0"/>
              </a:rPr>
              <a:t>we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had</a:t>
            </a:r>
            <a:r>
              <a:rPr lang="es-ES" sz="1800" dirty="0">
                <a:latin typeface="Apple Braille" pitchFamily="2" charset="0"/>
              </a:rPr>
              <a:t> to </a:t>
            </a:r>
            <a:r>
              <a:rPr lang="es-ES" sz="1800" dirty="0" err="1">
                <a:latin typeface="Apple Braille" pitchFamily="2" charset="0"/>
              </a:rPr>
              <a:t>calculate</a:t>
            </a:r>
            <a:r>
              <a:rPr lang="es-ES" sz="1800" dirty="0">
                <a:latin typeface="Apple Braille" pitchFamily="2" charset="0"/>
              </a:rPr>
              <a:t> a </a:t>
            </a:r>
            <a:r>
              <a:rPr lang="es-ES" sz="1800" dirty="0" err="1">
                <a:latin typeface="Apple Braille" pitchFamily="2" charset="0"/>
              </a:rPr>
              <a:t>standardized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version</a:t>
            </a:r>
            <a:r>
              <a:rPr lang="es-ES" sz="1800" dirty="0">
                <a:latin typeface="Apple Braille" pitchFamily="2" charset="0"/>
              </a:rPr>
              <a:t> of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data set (</a:t>
            </a:r>
            <a:r>
              <a:rPr lang="es-ES" sz="1800" dirty="0" err="1">
                <a:latin typeface="Apple Braille" pitchFamily="2" charset="0"/>
              </a:rPr>
              <a:t>saved</a:t>
            </a:r>
            <a:r>
              <a:rPr lang="es-ES" sz="1800" dirty="0">
                <a:latin typeface="Apple Braille" pitchFamily="2" charset="0"/>
              </a:rPr>
              <a:t> in </a:t>
            </a:r>
            <a:r>
              <a:rPr lang="es-ES" sz="1800" dirty="0" err="1">
                <a:latin typeface="Apple Braille" pitchFamily="2" charset="0"/>
              </a:rPr>
              <a:t>standardized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data.csv</a:t>
            </a:r>
            <a:r>
              <a:rPr lang="es-ES" sz="1800" dirty="0">
                <a:latin typeface="Apple Braille" pitchFamily="2" charset="0"/>
              </a:rPr>
              <a:t>) </a:t>
            </a:r>
            <a:r>
              <a:rPr lang="es-ES" sz="1800" dirty="0" err="1">
                <a:latin typeface="Apple Braille" pitchFamily="2" charset="0"/>
              </a:rPr>
              <a:t>by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using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Standardization.action</a:t>
            </a:r>
            <a:r>
              <a:rPr lang="es-ES" sz="1800" dirty="0">
                <a:latin typeface="Apple Braille" pitchFamily="2" charset="0"/>
              </a:rPr>
              <a:t> () </a:t>
            </a:r>
            <a:r>
              <a:rPr lang="es-ES" sz="1800" dirty="0" err="1">
                <a:latin typeface="Apple Braille" pitchFamily="2" charset="0"/>
              </a:rPr>
              <a:t>function</a:t>
            </a:r>
            <a:r>
              <a:rPr lang="es-ES" sz="1800" dirty="0">
                <a:latin typeface="Apple Braille" pitchFamily="2" charset="0"/>
              </a:rPr>
              <a:t>, </a:t>
            </a:r>
            <a:r>
              <a:rPr lang="es-ES" sz="1800" dirty="0" err="1">
                <a:latin typeface="Apple Braille" pitchFamily="2" charset="0"/>
              </a:rPr>
              <a:t>which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applies</a:t>
            </a:r>
            <a:r>
              <a:rPr lang="es-ES" sz="1800" dirty="0">
                <a:latin typeface="Apple Braille" pitchFamily="2" charset="0"/>
              </a:rPr>
              <a:t> a standard </a:t>
            </a:r>
            <a:r>
              <a:rPr lang="es-ES" sz="1800" dirty="0" err="1">
                <a:latin typeface="Apple Braille" pitchFamily="2" charset="0"/>
              </a:rPr>
              <a:t>scaler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numpy</a:t>
            </a:r>
            <a:r>
              <a:rPr lang="es-ES" sz="1800" dirty="0">
                <a:latin typeface="Apple Braille" pitchFamily="2" charset="0"/>
              </a:rPr>
              <a:t> [3] to </a:t>
            </a:r>
            <a:r>
              <a:rPr lang="es-ES" sz="1800" dirty="0" err="1">
                <a:latin typeface="Apple Braille" pitchFamily="2" charset="0"/>
              </a:rPr>
              <a:t>all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these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amounts</a:t>
            </a:r>
            <a:r>
              <a:rPr lang="es-ES" sz="1800" dirty="0">
                <a:latin typeface="Apple Braille" pitchFamily="2" charset="0"/>
              </a:rPr>
              <a:t>.</a:t>
            </a:r>
          </a:p>
          <a:p>
            <a:endParaRPr lang="es-ES" sz="1800" dirty="0">
              <a:latin typeface="Apple Braille" pitchFamily="2" charset="0"/>
            </a:endParaRPr>
          </a:p>
          <a:p>
            <a:r>
              <a:rPr lang="es-ES" sz="1800" dirty="0">
                <a:latin typeface="Apple Braille" pitchFamily="2" charset="0"/>
              </a:rPr>
              <a:t> In </a:t>
            </a:r>
            <a:r>
              <a:rPr lang="es-ES" sz="1800" dirty="0" err="1">
                <a:latin typeface="Apple Braille" pitchFamily="2" charset="0"/>
              </a:rPr>
              <a:t>each</a:t>
            </a:r>
            <a:r>
              <a:rPr lang="es-ES" sz="1800" dirty="0">
                <a:latin typeface="Apple Braille" pitchFamily="2" charset="0"/>
              </a:rPr>
              <a:t> line </a:t>
            </a:r>
            <a:r>
              <a:rPr lang="es-ES" sz="1800" dirty="0" err="1">
                <a:latin typeface="Apple Braille" pitchFamily="2" charset="0"/>
              </a:rPr>
              <a:t>there</a:t>
            </a:r>
            <a:r>
              <a:rPr lang="es-ES" sz="1800" dirty="0">
                <a:latin typeface="Apple Braille" pitchFamily="2" charset="0"/>
              </a:rPr>
              <a:t> are 6 </a:t>
            </a:r>
            <a:r>
              <a:rPr lang="es-ES" sz="1800" dirty="0" err="1">
                <a:latin typeface="Apple Braille" pitchFamily="2" charset="0"/>
              </a:rPr>
              <a:t>circles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that</a:t>
            </a:r>
            <a:r>
              <a:rPr lang="es-ES" sz="1800" dirty="0">
                <a:latin typeface="Apple Braille" pitchFamily="2" charset="0"/>
              </a:rPr>
              <a:t> can be moved </a:t>
            </a:r>
            <a:r>
              <a:rPr lang="es-ES" sz="1800" dirty="0" err="1">
                <a:latin typeface="Apple Braille" pitchFamily="2" charset="0"/>
              </a:rPr>
              <a:t>with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mouse to </a:t>
            </a:r>
            <a:r>
              <a:rPr lang="es-ES" sz="1800" dirty="0" err="1">
                <a:latin typeface="Apple Braille" pitchFamily="2" charset="0"/>
              </a:rPr>
              <a:t>see</a:t>
            </a:r>
            <a:r>
              <a:rPr lang="es-ES" sz="1800" dirty="0">
                <a:latin typeface="Apple Braille" pitchFamily="2" charset="0"/>
              </a:rPr>
              <a:t> in </a:t>
            </a:r>
            <a:r>
              <a:rPr lang="es-ES" sz="1800" dirty="0" err="1">
                <a:latin typeface="Apple Braille" pitchFamily="2" charset="0"/>
              </a:rPr>
              <a:t>an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information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about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tools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original </a:t>
            </a:r>
            <a:r>
              <a:rPr lang="es-ES" sz="1800" dirty="0" err="1">
                <a:latin typeface="Apple Braille" pitchFamily="2" charset="0"/>
              </a:rPr>
              <a:t>value</a:t>
            </a:r>
            <a:r>
              <a:rPr lang="es-ES" sz="1800" dirty="0">
                <a:latin typeface="Apple Braille" pitchFamily="2" charset="0"/>
              </a:rPr>
              <a:t> of </a:t>
            </a:r>
            <a:r>
              <a:rPr lang="es-ES" sz="1800" dirty="0" err="1">
                <a:latin typeface="Apple Braille" pitchFamily="2" charset="0"/>
              </a:rPr>
              <a:t>that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point</a:t>
            </a:r>
            <a:r>
              <a:rPr lang="es-ES" sz="1800" dirty="0">
                <a:latin typeface="Apple Braille" pitchFamily="2" charset="0"/>
              </a:rPr>
              <a:t>, </a:t>
            </a:r>
            <a:r>
              <a:rPr lang="es-ES" sz="1800" dirty="0" err="1">
                <a:latin typeface="Apple Braille" pitchFamily="2" charset="0"/>
              </a:rPr>
              <a:t>while</a:t>
            </a:r>
            <a:r>
              <a:rPr lang="es-ES" sz="1800" dirty="0">
                <a:latin typeface="Apple Braille" pitchFamily="2" charset="0"/>
              </a:rPr>
              <a:t> in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y axis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normalized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values</a:t>
            </a:r>
            <a:r>
              <a:rPr lang="es-ES" sz="1800" dirty="0">
                <a:latin typeface="Apple Braille" pitchFamily="2" charset="0"/>
              </a:rPr>
              <a:t> ​​are </a:t>
            </a:r>
            <a:r>
              <a:rPr lang="es-ES" sz="1800" dirty="0" err="1">
                <a:latin typeface="Apple Braille" pitchFamily="2" charset="0"/>
              </a:rPr>
              <a:t>represented</a:t>
            </a:r>
            <a:r>
              <a:rPr lang="es-ES" sz="1800" dirty="0">
                <a:latin typeface="Apple Braille" pitchFamily="2" charset="0"/>
              </a:rPr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B520AA9-1F8F-A648-89EC-A34CF3172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084" y="5748679"/>
            <a:ext cx="2609916" cy="120346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594FC71-2FBE-AF49-BC48-841D7123FF7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33332" y="2001769"/>
            <a:ext cx="4121785" cy="253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32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2CF219-1503-3540-AE5B-43C34270A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031" y="321176"/>
            <a:ext cx="6685413" cy="1057335"/>
          </a:xfrm>
        </p:spPr>
        <p:txBody>
          <a:bodyPr>
            <a:normAutofit/>
          </a:bodyPr>
          <a:lstStyle/>
          <a:p>
            <a:pPr algn="ctr"/>
            <a:r>
              <a:rPr lang="es-ES" sz="4000" b="1" dirty="0">
                <a:latin typeface="Apple Braille" pitchFamily="2" charset="0"/>
                <a:cs typeface="Angsana New" panose="02020603050405020304" pitchFamily="18" charset="-34"/>
              </a:rPr>
              <a:t>3.4 </a:t>
            </a:r>
            <a:r>
              <a:rPr lang="es-ES" sz="4000" b="1" dirty="0" err="1">
                <a:latin typeface="Apple Braille" pitchFamily="2" charset="0"/>
                <a:cs typeface="Angsana New" panose="02020603050405020304" pitchFamily="18" charset="-34"/>
              </a:rPr>
              <a:t>Stacked</a:t>
            </a:r>
            <a:r>
              <a:rPr lang="es-ES" sz="4000" b="1" dirty="0">
                <a:latin typeface="Apple Braille" pitchFamily="2" charset="0"/>
                <a:cs typeface="Angsana New" panose="02020603050405020304" pitchFamily="18" charset="-34"/>
              </a:rPr>
              <a:t> </a:t>
            </a:r>
            <a:r>
              <a:rPr lang="es-ES" sz="4000" b="1" dirty="0" err="1">
                <a:latin typeface="Apple Braille" pitchFamily="2" charset="0"/>
                <a:cs typeface="Angsana New" panose="02020603050405020304" pitchFamily="18" charset="-34"/>
              </a:rPr>
              <a:t>Barcharts</a:t>
            </a:r>
            <a:endParaRPr lang="es-ES" sz="4000" b="1" dirty="0">
              <a:latin typeface="Apple Braille" pitchFamily="2" charset="0"/>
              <a:cs typeface="Angsana New" panose="02020603050405020304" pitchFamily="18" charset="-3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1020FC-1AE0-1D4B-AA4E-EF7ED9647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3" y="1378511"/>
            <a:ext cx="7022561" cy="4839408"/>
          </a:xfrm>
        </p:spPr>
        <p:txBody>
          <a:bodyPr>
            <a:normAutofit fontScale="92500" lnSpcReduction="20000"/>
          </a:bodyPr>
          <a:lstStyle/>
          <a:p>
            <a:r>
              <a:rPr lang="es-ES" sz="1800" dirty="0" err="1">
                <a:latin typeface="Apple Braille" pitchFamily="2" charset="0"/>
              </a:rPr>
              <a:t>It</a:t>
            </a:r>
            <a:r>
              <a:rPr lang="es-ES" sz="1800" dirty="0">
                <a:latin typeface="Apple Braille" pitchFamily="2" charset="0"/>
              </a:rPr>
              <a:t> can be </a:t>
            </a:r>
            <a:r>
              <a:rPr lang="es-ES" sz="1800" dirty="0" err="1">
                <a:latin typeface="Apple Braille" pitchFamily="2" charset="0"/>
              </a:rPr>
              <a:t>seen</a:t>
            </a:r>
            <a:r>
              <a:rPr lang="es-ES" sz="1800" dirty="0">
                <a:latin typeface="Apple Braille" pitchFamily="2" charset="0"/>
              </a:rPr>
              <a:t> to </a:t>
            </a:r>
            <a:r>
              <a:rPr lang="es-ES" sz="1800" dirty="0" err="1">
                <a:latin typeface="Apple Braille" pitchFamily="2" charset="0"/>
              </a:rPr>
              <a:t>see</a:t>
            </a:r>
            <a:r>
              <a:rPr lang="es-ES" sz="1800" dirty="0">
                <a:latin typeface="Apple Braille" pitchFamily="2" charset="0"/>
              </a:rPr>
              <a:t> at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same</a:t>
            </a:r>
            <a:r>
              <a:rPr lang="es-ES" sz="1800" dirty="0">
                <a:latin typeface="Apple Braille" pitchFamily="2" charset="0"/>
              </a:rPr>
              <a:t> time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frequency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distribution</a:t>
            </a:r>
            <a:r>
              <a:rPr lang="es-ES" sz="1800" dirty="0">
                <a:latin typeface="Apple Braille" pitchFamily="2" charset="0"/>
              </a:rPr>
              <a:t> of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correct</a:t>
            </a:r>
            <a:r>
              <a:rPr lang="es-ES" sz="1800" dirty="0">
                <a:latin typeface="Apple Braille" pitchFamily="2" charset="0"/>
              </a:rPr>
              <a:t> and </a:t>
            </a:r>
            <a:r>
              <a:rPr lang="es-ES" sz="1800" dirty="0" err="1">
                <a:latin typeface="Apple Braille" pitchFamily="2" charset="0"/>
              </a:rPr>
              <a:t>predetermined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clients</a:t>
            </a:r>
            <a:r>
              <a:rPr lang="es-ES" sz="1800" dirty="0">
                <a:latin typeface="Apple Braille" pitchFamily="2" charset="0"/>
              </a:rPr>
              <a:t>.</a:t>
            </a:r>
          </a:p>
          <a:p>
            <a:endParaRPr lang="es-ES" sz="1800" dirty="0">
              <a:latin typeface="Apple Braille" pitchFamily="2" charset="0"/>
            </a:endParaRPr>
          </a:p>
          <a:p>
            <a:r>
              <a:rPr lang="es-ES" sz="1800" dirty="0" err="1">
                <a:latin typeface="Apple Braille" pitchFamily="2" charset="0"/>
              </a:rPr>
              <a:t>There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is</a:t>
            </a:r>
            <a:r>
              <a:rPr lang="es-ES" sz="1800" dirty="0">
                <a:latin typeface="Apple Braille" pitchFamily="2" charset="0"/>
              </a:rPr>
              <a:t> a </a:t>
            </a:r>
            <a:r>
              <a:rPr lang="es-ES" sz="1800" dirty="0" err="1">
                <a:latin typeface="Apple Braille" pitchFamily="2" charset="0"/>
              </a:rPr>
              <a:t>column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for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each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different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value</a:t>
            </a:r>
            <a:r>
              <a:rPr lang="es-ES" sz="1800" dirty="0">
                <a:latin typeface="Apple Braille" pitchFamily="2" charset="0"/>
              </a:rPr>
              <a:t> of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categorical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attribute</a:t>
            </a:r>
            <a:r>
              <a:rPr lang="es-ES" sz="1800" dirty="0">
                <a:latin typeface="Apple Braille" pitchFamily="2" charset="0"/>
              </a:rPr>
              <a:t>, </a:t>
            </a:r>
            <a:r>
              <a:rPr lang="es-ES" sz="1800" dirty="0" err="1">
                <a:latin typeface="Apple Braille" pitchFamily="2" charset="0"/>
              </a:rPr>
              <a:t>composed</a:t>
            </a:r>
            <a:r>
              <a:rPr lang="es-ES" sz="1800" dirty="0">
                <a:latin typeface="Apple Braille" pitchFamily="2" charset="0"/>
              </a:rPr>
              <a:t> of </a:t>
            </a:r>
            <a:r>
              <a:rPr lang="es-ES" sz="1800" dirty="0" err="1">
                <a:latin typeface="Apple Braille" pitchFamily="2" charset="0"/>
              </a:rPr>
              <a:t>two</a:t>
            </a:r>
            <a:r>
              <a:rPr lang="es-ES" sz="1800" dirty="0">
                <a:latin typeface="Apple Braille" pitchFamily="2" charset="0"/>
              </a:rPr>
              <a:t> sub-</a:t>
            </a:r>
            <a:r>
              <a:rPr lang="es-ES" sz="1800" dirty="0" err="1">
                <a:latin typeface="Apple Braille" pitchFamily="2" charset="0"/>
              </a:rPr>
              <a:t>columns</a:t>
            </a:r>
            <a:r>
              <a:rPr lang="es-ES" sz="1800" dirty="0">
                <a:latin typeface="Apple Braille" pitchFamily="2" charset="0"/>
              </a:rPr>
              <a:t>. </a:t>
            </a:r>
            <a:r>
              <a:rPr lang="es-ES" sz="1800" dirty="0" err="1">
                <a:latin typeface="Apple Braille" pitchFamily="2" charset="0"/>
              </a:rPr>
              <a:t>Each</a:t>
            </a:r>
            <a:r>
              <a:rPr lang="es-ES" sz="1800" dirty="0">
                <a:latin typeface="Apple Braille" pitchFamily="2" charset="0"/>
              </a:rPr>
              <a:t> of </a:t>
            </a:r>
            <a:r>
              <a:rPr lang="es-ES" sz="1800" dirty="0" err="1">
                <a:latin typeface="Apple Braille" pitchFamily="2" charset="0"/>
              </a:rPr>
              <a:t>them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represents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percentage</a:t>
            </a:r>
            <a:r>
              <a:rPr lang="es-ES" sz="1800" dirty="0">
                <a:latin typeface="Apple Braille" pitchFamily="2" charset="0"/>
              </a:rPr>
              <a:t> of </a:t>
            </a:r>
            <a:r>
              <a:rPr lang="es-ES" sz="1800" dirty="0" err="1">
                <a:latin typeface="Apple Braille" pitchFamily="2" charset="0"/>
              </a:rPr>
              <a:t>predetermined</a:t>
            </a:r>
            <a:r>
              <a:rPr lang="es-ES" sz="1800" dirty="0">
                <a:latin typeface="Apple Braille" pitchFamily="2" charset="0"/>
              </a:rPr>
              <a:t> (at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bottom</a:t>
            </a:r>
            <a:r>
              <a:rPr lang="es-ES" sz="1800" dirty="0">
                <a:latin typeface="Apple Braille" pitchFamily="2" charset="0"/>
              </a:rPr>
              <a:t>) and </a:t>
            </a:r>
            <a:r>
              <a:rPr lang="es-ES" sz="1800" dirty="0" err="1">
                <a:latin typeface="Apple Braille" pitchFamily="2" charset="0"/>
              </a:rPr>
              <a:t>correct</a:t>
            </a:r>
            <a:r>
              <a:rPr lang="es-ES" sz="1800" dirty="0">
                <a:latin typeface="Apple Braille" pitchFamily="2" charset="0"/>
              </a:rPr>
              <a:t> (at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top) </a:t>
            </a:r>
            <a:r>
              <a:rPr lang="es-ES" sz="1800" dirty="0" err="1">
                <a:latin typeface="Apple Braille" pitchFamily="2" charset="0"/>
              </a:rPr>
              <a:t>instances</a:t>
            </a:r>
            <a:r>
              <a:rPr lang="es-ES" sz="1800" dirty="0">
                <a:latin typeface="Apple Braille" pitchFamily="2" charset="0"/>
              </a:rPr>
              <a:t> in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data set. </a:t>
            </a:r>
            <a:r>
              <a:rPr lang="es-ES" sz="1800" dirty="0" err="1">
                <a:latin typeface="Apple Braille" pitchFamily="2" charset="0"/>
              </a:rPr>
              <a:t>This</a:t>
            </a:r>
            <a:r>
              <a:rPr lang="es-ES" sz="1800" dirty="0">
                <a:latin typeface="Apple Braille" pitchFamily="2" charset="0"/>
              </a:rPr>
              <a:t> data </a:t>
            </a:r>
            <a:r>
              <a:rPr lang="es-ES" sz="1800" dirty="0" err="1">
                <a:latin typeface="Apple Braille" pitchFamily="2" charset="0"/>
              </a:rPr>
              <a:t>is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taken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from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frequency.csv</a:t>
            </a:r>
            <a:r>
              <a:rPr lang="es-ES" sz="1800" dirty="0">
                <a:latin typeface="Apple Braille" pitchFamily="2" charset="0"/>
              </a:rPr>
              <a:t>.</a:t>
            </a:r>
          </a:p>
          <a:p>
            <a:endParaRPr lang="es-ES" sz="1800" dirty="0">
              <a:latin typeface="Apple Braille" pitchFamily="2" charset="0"/>
            </a:endParaRPr>
          </a:p>
          <a:p>
            <a:r>
              <a:rPr lang="es-ES" sz="1800" dirty="0" err="1">
                <a:latin typeface="Apple Braille" pitchFamily="2" charset="0"/>
              </a:rPr>
              <a:t>An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information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on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tools</a:t>
            </a:r>
            <a:r>
              <a:rPr lang="es-ES" sz="1800" dirty="0">
                <a:latin typeface="Apple Braille" pitchFamily="2" charset="0"/>
              </a:rPr>
              <a:t> shows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mouseovering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on</a:t>
            </a:r>
            <a:r>
              <a:rPr lang="es-ES" sz="1800" dirty="0">
                <a:latin typeface="Apple Braille" pitchFamily="2" charset="0"/>
              </a:rPr>
              <a:t> a single bar; </a:t>
            </a:r>
            <a:r>
              <a:rPr lang="es-ES" sz="1800" dirty="0" err="1">
                <a:latin typeface="Apple Braille" pitchFamily="2" charset="0"/>
              </a:rPr>
              <a:t>contains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number</a:t>
            </a:r>
            <a:r>
              <a:rPr lang="es-ES" sz="1800" dirty="0">
                <a:latin typeface="Apple Braille" pitchFamily="2" charset="0"/>
              </a:rPr>
              <a:t> of </a:t>
            </a:r>
            <a:r>
              <a:rPr lang="es-ES" sz="1800" dirty="0" err="1">
                <a:latin typeface="Apple Braille" pitchFamily="2" charset="0"/>
              </a:rPr>
              <a:t>instances</a:t>
            </a:r>
            <a:r>
              <a:rPr lang="es-ES" sz="1800" dirty="0">
                <a:latin typeface="Apple Braille" pitchFamily="2" charset="0"/>
              </a:rPr>
              <a:t>, </a:t>
            </a:r>
            <a:r>
              <a:rPr lang="es-ES" sz="1800" dirty="0" err="1">
                <a:latin typeface="Apple Braille" pitchFamily="2" charset="0"/>
              </a:rPr>
              <a:t>taken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from</a:t>
            </a:r>
            <a:r>
              <a:rPr lang="es-ES" sz="1800" dirty="0">
                <a:latin typeface="Apple Braille" pitchFamily="2" charset="0"/>
              </a:rPr>
              <a:t> * </a:t>
            </a:r>
            <a:r>
              <a:rPr lang="es-ES" sz="1800" dirty="0" err="1">
                <a:latin typeface="Apple Braille" pitchFamily="2" charset="0"/>
              </a:rPr>
              <a:t>instance.csv</a:t>
            </a:r>
            <a:r>
              <a:rPr lang="es-ES" sz="1800" dirty="0">
                <a:latin typeface="Apple Braille" pitchFamily="2" charset="0"/>
              </a:rPr>
              <a:t>, </a:t>
            </a:r>
            <a:r>
              <a:rPr lang="es-ES" sz="1800" dirty="0" err="1">
                <a:latin typeface="Apple Braille" pitchFamily="2" charset="0"/>
              </a:rPr>
              <a:t>within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its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classification</a:t>
            </a:r>
            <a:r>
              <a:rPr lang="es-ES" sz="1800" dirty="0">
                <a:latin typeface="Apple Braille" pitchFamily="2" charset="0"/>
              </a:rPr>
              <a:t> and </a:t>
            </a:r>
            <a:r>
              <a:rPr lang="es-ES" sz="1800" dirty="0" err="1">
                <a:latin typeface="Apple Braille" pitchFamily="2" charset="0"/>
              </a:rPr>
              <a:t>its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value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for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attribute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under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examination</a:t>
            </a:r>
            <a:r>
              <a:rPr lang="es-ES" sz="1800" dirty="0">
                <a:latin typeface="Apple Braille" pitchFamily="2" charset="0"/>
              </a:rPr>
              <a:t>.</a:t>
            </a:r>
          </a:p>
          <a:p>
            <a:pPr marL="0" indent="0">
              <a:buNone/>
            </a:pPr>
            <a:endParaRPr lang="es-ES" sz="1800" dirty="0">
              <a:latin typeface="Apple Braille" pitchFamily="2" charset="0"/>
            </a:endParaRPr>
          </a:p>
          <a:p>
            <a:r>
              <a:rPr lang="es-ES" sz="1800" dirty="0" err="1">
                <a:latin typeface="Apple Braille" pitchFamily="2" charset="0"/>
              </a:rPr>
              <a:t>Finally</a:t>
            </a:r>
            <a:r>
              <a:rPr lang="es-ES" sz="1800" dirty="0">
                <a:latin typeface="Apple Braille" pitchFamily="2" charset="0"/>
              </a:rPr>
              <a:t>, </a:t>
            </a:r>
            <a:r>
              <a:rPr lang="es-ES" sz="1800" dirty="0" err="1">
                <a:latin typeface="Apple Braille" pitchFamily="2" charset="0"/>
              </a:rPr>
              <a:t>you</a:t>
            </a:r>
            <a:r>
              <a:rPr lang="es-ES" sz="1800" dirty="0">
                <a:latin typeface="Apple Braille" pitchFamily="2" charset="0"/>
              </a:rPr>
              <a:t> can </a:t>
            </a:r>
            <a:r>
              <a:rPr lang="es-ES" sz="1800" dirty="0" err="1">
                <a:latin typeface="Apple Braille" pitchFamily="2" charset="0"/>
              </a:rPr>
              <a:t>click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on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each</a:t>
            </a:r>
            <a:r>
              <a:rPr lang="es-ES" sz="1800" dirty="0">
                <a:latin typeface="Apple Braille" pitchFamily="2" charset="0"/>
              </a:rPr>
              <a:t> bar: </a:t>
            </a:r>
            <a:r>
              <a:rPr lang="es-ES" sz="1800" dirty="0" err="1">
                <a:latin typeface="Apple Braille" pitchFamily="2" charset="0"/>
              </a:rPr>
              <a:t>it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will</a:t>
            </a:r>
            <a:r>
              <a:rPr lang="es-ES" sz="1800" dirty="0">
                <a:latin typeface="Apple Braille" pitchFamily="2" charset="0"/>
              </a:rPr>
              <a:t> be </a:t>
            </a:r>
            <a:r>
              <a:rPr lang="es-ES" sz="1800" dirty="0" err="1">
                <a:latin typeface="Apple Braille" pitchFamily="2" charset="0"/>
              </a:rPr>
              <a:t>highlighted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along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with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all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points</a:t>
            </a:r>
            <a:r>
              <a:rPr lang="es-ES" sz="1800" dirty="0">
                <a:latin typeface="Apple Braille" pitchFamily="2" charset="0"/>
              </a:rPr>
              <a:t> in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scatter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diagram</a:t>
            </a:r>
            <a:r>
              <a:rPr lang="es-ES" sz="1800" dirty="0">
                <a:latin typeface="Apple Braille" pitchFamily="2" charset="0"/>
              </a:rPr>
              <a:t> and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lines</a:t>
            </a:r>
            <a:r>
              <a:rPr lang="es-ES" sz="1800" dirty="0">
                <a:latin typeface="Apple Braille" pitchFamily="2" charset="0"/>
              </a:rPr>
              <a:t> in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parallel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coordinates</a:t>
            </a:r>
            <a:r>
              <a:rPr lang="es-ES" sz="1800" dirty="0">
                <a:latin typeface="Apple Braille" pitchFamily="2" charset="0"/>
              </a:rPr>
              <a:t>.</a:t>
            </a:r>
          </a:p>
          <a:p>
            <a:endParaRPr lang="es-ES" sz="1800" dirty="0">
              <a:latin typeface="Apple Braille" pitchFamily="2" charset="0"/>
            </a:endParaRPr>
          </a:p>
          <a:p>
            <a:r>
              <a:rPr lang="es-ES" sz="1800" dirty="0">
                <a:latin typeface="Apple Braille" pitchFamily="2" charset="0"/>
              </a:rPr>
              <a:t>Once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user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clicks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on</a:t>
            </a:r>
            <a:r>
              <a:rPr lang="es-ES" sz="1800" dirty="0">
                <a:latin typeface="Apple Braille" pitchFamily="2" charset="0"/>
              </a:rPr>
              <a:t> a </a:t>
            </a:r>
            <a:r>
              <a:rPr lang="es-ES" sz="1800" dirty="0" err="1">
                <a:latin typeface="Apple Braille" pitchFamily="2" charset="0"/>
              </a:rPr>
              <a:t>point</a:t>
            </a:r>
            <a:r>
              <a:rPr lang="es-ES" sz="1800" dirty="0">
                <a:latin typeface="Apple Braille" pitchFamily="2" charset="0"/>
              </a:rPr>
              <a:t> in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scatter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plot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or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on</a:t>
            </a:r>
            <a:r>
              <a:rPr lang="es-ES" sz="1800" dirty="0">
                <a:latin typeface="Apple Braille" pitchFamily="2" charset="0"/>
              </a:rPr>
              <a:t> a line in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parallel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coordinates</a:t>
            </a:r>
            <a:r>
              <a:rPr lang="es-ES" sz="1800" dirty="0">
                <a:latin typeface="Apple Braille" pitchFamily="2" charset="0"/>
              </a:rPr>
              <a:t>,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bars</a:t>
            </a:r>
            <a:r>
              <a:rPr lang="es-ES" sz="1800" dirty="0">
                <a:latin typeface="Apple Braille" pitchFamily="2" charset="0"/>
              </a:rPr>
              <a:t>, </a:t>
            </a:r>
            <a:r>
              <a:rPr lang="es-ES" sz="1800" dirty="0" err="1">
                <a:latin typeface="Apple Braille" pitchFamily="2" charset="0"/>
              </a:rPr>
              <a:t>which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correspond</a:t>
            </a:r>
            <a:r>
              <a:rPr lang="es-ES" sz="1800" dirty="0">
                <a:latin typeface="Apple Braille" pitchFamily="2" charset="0"/>
              </a:rPr>
              <a:t> to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value</a:t>
            </a:r>
            <a:r>
              <a:rPr lang="es-ES" sz="1800" dirty="0">
                <a:latin typeface="Apple Braille" pitchFamily="2" charset="0"/>
              </a:rPr>
              <a:t> of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respective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attribute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for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the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selected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customer</a:t>
            </a:r>
            <a:r>
              <a:rPr lang="es-ES" sz="1800" dirty="0">
                <a:latin typeface="Apple Braille" pitchFamily="2" charset="0"/>
              </a:rPr>
              <a:t>, are </a:t>
            </a:r>
            <a:r>
              <a:rPr lang="es-ES" sz="1800" dirty="0" err="1">
                <a:latin typeface="Apple Braille" pitchFamily="2" charset="0"/>
              </a:rPr>
              <a:t>highlighted</a:t>
            </a:r>
            <a:r>
              <a:rPr lang="es-ES" sz="1800" dirty="0">
                <a:latin typeface="Apple Braille" pitchFamily="2" charset="0"/>
              </a:rPr>
              <a:t> in </a:t>
            </a:r>
            <a:r>
              <a:rPr lang="es-ES" sz="1800" dirty="0" err="1">
                <a:latin typeface="Apple Braille" pitchFamily="2" charset="0"/>
              </a:rPr>
              <a:t>each</a:t>
            </a:r>
            <a:r>
              <a:rPr lang="es-ES" sz="1800" dirty="0">
                <a:latin typeface="Apple Braille" pitchFamily="2" charset="0"/>
              </a:rPr>
              <a:t> </a:t>
            </a:r>
            <a:r>
              <a:rPr lang="es-ES" sz="1800" dirty="0" err="1">
                <a:latin typeface="Apple Braille" pitchFamily="2" charset="0"/>
              </a:rPr>
              <a:t>stacked</a:t>
            </a:r>
            <a:r>
              <a:rPr lang="es-ES" sz="1800" dirty="0">
                <a:latin typeface="Apple Braille" pitchFamily="2" charset="0"/>
              </a:rPr>
              <a:t> bar chart.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B520AA9-1F8F-A648-89EC-A34CF3172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084" y="5748679"/>
            <a:ext cx="2609916" cy="120346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986BE26-FCD6-EA43-88CA-82A607F14A3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02612" y="1916393"/>
            <a:ext cx="4589388" cy="176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4935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1173</Words>
  <Application>Microsoft Macintosh PowerPoint</Application>
  <PresentationFormat>Panorámica</PresentationFormat>
  <Paragraphs>111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Apple Braille</vt:lpstr>
      <vt:lpstr>Arial</vt:lpstr>
      <vt:lpstr>Calibri</vt:lpstr>
      <vt:lpstr>Calibri Light</vt:lpstr>
      <vt:lpstr>Tema de Office</vt:lpstr>
      <vt:lpstr>Visual Analytics on Credit Cards Default</vt:lpstr>
      <vt:lpstr>Index</vt:lpstr>
      <vt:lpstr>1. Introduction</vt:lpstr>
      <vt:lpstr>2. Project data</vt:lpstr>
      <vt:lpstr>3. Visualization</vt:lpstr>
      <vt:lpstr>3.1 Scatterplot</vt:lpstr>
      <vt:lpstr>3.2 Parallel Coordinates</vt:lpstr>
      <vt:lpstr>3.3 Linechart</vt:lpstr>
      <vt:lpstr>3.4 Stacked Barcharts</vt:lpstr>
      <vt:lpstr>3.4.1 Age</vt:lpstr>
      <vt:lpstr>3.5 New Data Form</vt:lpstr>
      <vt:lpstr>4. Analytics</vt:lpstr>
      <vt:lpstr>4. Analytics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Analytics on Credit Cards Default</dc:title>
  <dc:creator>Fede Arcos luna</dc:creator>
  <cp:lastModifiedBy>Fede Arcos luna</cp:lastModifiedBy>
  <cp:revision>2</cp:revision>
  <dcterms:created xsi:type="dcterms:W3CDTF">2019-07-18T11:30:10Z</dcterms:created>
  <dcterms:modified xsi:type="dcterms:W3CDTF">2019-07-18T11:34:09Z</dcterms:modified>
</cp:coreProperties>
</file>